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3" r:id="rId2"/>
    <p:sldId id="341" r:id="rId3"/>
    <p:sldId id="367" r:id="rId4"/>
    <p:sldId id="359" r:id="rId5"/>
    <p:sldId id="329" r:id="rId6"/>
    <p:sldId id="330" r:id="rId7"/>
    <p:sldId id="331" r:id="rId8"/>
    <p:sldId id="362" r:id="rId9"/>
    <p:sldId id="333" r:id="rId10"/>
    <p:sldId id="332" r:id="rId11"/>
    <p:sldId id="365" r:id="rId12"/>
    <p:sldId id="339" r:id="rId13"/>
    <p:sldId id="366" r:id="rId14"/>
    <p:sldId id="363" r:id="rId15"/>
    <p:sldId id="360" r:id="rId16"/>
    <p:sldId id="361" r:id="rId17"/>
    <p:sldId id="310" r:id="rId18"/>
    <p:sldId id="338" r:id="rId19"/>
    <p:sldId id="327" r:id="rId20"/>
    <p:sldId id="256" r:id="rId21"/>
    <p:sldId id="337" r:id="rId22"/>
    <p:sldId id="311" r:id="rId23"/>
    <p:sldId id="335" r:id="rId24"/>
  </p:sldIdLst>
  <p:sldSz cx="12192000" cy="6858000"/>
  <p:notesSz cx="68199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254" autoAdjust="0"/>
    <p:restoredTop sz="94660"/>
  </p:normalViewPr>
  <p:slideViewPr>
    <p:cSldViewPr snapToGrid="0">
      <p:cViewPr varScale="1">
        <p:scale>
          <a:sx n="85" d="100"/>
          <a:sy n="85" d="100"/>
        </p:scale>
        <p:origin x="96" y="9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D:\Statistikberatung\Tagungsevaluation%20f&#252;r%20die%20evangelische%20Akademie\Jahresbericht%202019\Grafiken%20Familienbildung.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file:///D:\Statistikberatung\Tagungsevaluation%20f&#252;r%20die%20evangelische%20Akademie\Jahresbericht%202019\Grafiken%20Familienbildung.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sz="3600" b="0" dirty="0"/>
              <a:t>Geschlecht</a:t>
            </a:r>
            <a:r>
              <a:rPr lang="de-DE" dirty="0"/>
              <a:t> (in %) </a:t>
            </a:r>
          </a:p>
        </c:rich>
      </c:tx>
      <c:layout>
        <c:manualLayout>
          <c:xMode val="edge"/>
          <c:yMode val="edge"/>
          <c:x val="0.35902673456140582"/>
          <c:y val="3.6231877700524516E-2"/>
        </c:manualLayout>
      </c:layout>
      <c:overlay val="0"/>
      <c:spPr>
        <a:noFill/>
        <a:ln w="25400">
          <a:noFill/>
        </a:ln>
      </c:spPr>
    </c:title>
    <c:autoTitleDeleted val="0"/>
    <c:plotArea>
      <c:layout>
        <c:manualLayout>
          <c:layoutTarget val="inner"/>
          <c:xMode val="edge"/>
          <c:yMode val="edge"/>
          <c:x val="0.23732275026419705"/>
          <c:y val="0.24275448211929104"/>
          <c:w val="0.37119712220810303"/>
          <c:h val="0.66304582429597603"/>
        </c:manualLayout>
      </c:layout>
      <c:pieChart>
        <c:varyColors val="1"/>
        <c:ser>
          <c:idx val="0"/>
          <c:order val="0"/>
          <c:spPr>
            <a:solidFill>
              <a:srgbClr val="9999FF"/>
            </a:solidFill>
            <a:ln w="12700">
              <a:solidFill>
                <a:srgbClr val="000000"/>
              </a:solidFill>
              <a:prstDash val="solid"/>
            </a:ln>
          </c:spPr>
          <c:dPt>
            <c:idx val="0"/>
            <c:bubble3D val="0"/>
            <c:spPr>
              <a:solidFill>
                <a:srgbClr val="0000FF"/>
              </a:solidFill>
              <a:ln w="12700">
                <a:solidFill>
                  <a:srgbClr val="000000"/>
                </a:solidFill>
                <a:prstDash val="solid"/>
              </a:ln>
            </c:spPr>
            <c:extLst>
              <c:ext xmlns:c16="http://schemas.microsoft.com/office/drawing/2014/chart" uri="{C3380CC4-5D6E-409C-BE32-E72D297353CC}">
                <c16:uniqueId val="{00000001-77A7-4A11-98DD-7C6C134110A7}"/>
              </c:ext>
            </c:extLst>
          </c:dPt>
          <c:dPt>
            <c:idx val="1"/>
            <c:bubble3D val="0"/>
            <c:spPr>
              <a:solidFill>
                <a:srgbClr val="FFFF00"/>
              </a:solidFill>
              <a:ln w="12700">
                <a:solidFill>
                  <a:srgbClr val="000000"/>
                </a:solidFill>
                <a:prstDash val="solid"/>
              </a:ln>
            </c:spPr>
            <c:extLst>
              <c:ext xmlns:c16="http://schemas.microsoft.com/office/drawing/2014/chart" uri="{C3380CC4-5D6E-409C-BE32-E72D297353CC}">
                <c16:uniqueId val="{00000003-77A7-4A11-98DD-7C6C134110A7}"/>
              </c:ext>
            </c:extLst>
          </c:dPt>
          <c:dLbls>
            <c:dLbl>
              <c:idx val="0"/>
              <c:layout>
                <c:manualLayout>
                  <c:x val="-2.2458564207251869E-2"/>
                  <c:y val="9.755713866861051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A7-4A11-98DD-7C6C134110A7}"/>
                </c:ext>
              </c:extLst>
            </c:dLbl>
            <c:spPr>
              <a:noFill/>
              <a:ln w="25400">
                <a:noFill/>
              </a:ln>
            </c:spPr>
            <c:txPr>
              <a:bodyPr/>
              <a:lstStyle/>
              <a:p>
                <a:pPr>
                  <a:defRPr b="1">
                    <a:solidFill>
                      <a:srgbClr val="FF0000"/>
                    </a:solidFill>
                  </a:defRPr>
                </a:pPr>
                <a:endParaRPr lang="de-DE"/>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'[Grafiken Familienbildung.xlsx]Geschlecht'!$B$4:$B$5</c:f>
              <c:strCache>
                <c:ptCount val="2"/>
                <c:pt idx="0">
                  <c:v>weiblich</c:v>
                </c:pt>
                <c:pt idx="1">
                  <c:v>männlich</c:v>
                </c:pt>
              </c:strCache>
            </c:strRef>
          </c:cat>
          <c:val>
            <c:numRef>
              <c:f>'[Grafiken Familienbildung.xlsx]Geschlecht'!$D$4:$D$5</c:f>
              <c:numCache>
                <c:formatCode>####.0%</c:formatCode>
                <c:ptCount val="2"/>
                <c:pt idx="0">
                  <c:v>6.9148936170212782E-2</c:v>
                </c:pt>
                <c:pt idx="1">
                  <c:v>0.93085106382978788</c:v>
                </c:pt>
              </c:numCache>
            </c:numRef>
          </c:val>
          <c:extLst>
            <c:ext xmlns:c16="http://schemas.microsoft.com/office/drawing/2014/chart" uri="{C3380CC4-5D6E-409C-BE32-E72D297353CC}">
              <c16:uniqueId val="{00000004-77A7-4A11-98DD-7C6C134110A7}"/>
            </c:ext>
          </c:extLst>
        </c:ser>
        <c:dLbls>
          <c:showLegendKey val="0"/>
          <c:showVal val="1"/>
          <c:showCatName val="0"/>
          <c:showSerName val="0"/>
          <c:showPercent val="0"/>
          <c:showBubbleSize val="0"/>
          <c:showLeaderLines val="1"/>
        </c:dLbls>
        <c:firstSliceAng val="0"/>
      </c:pieChart>
      <c:spPr>
        <a:solidFill>
          <a:srgbClr val="C0C0C0"/>
        </a:solidFill>
        <a:ln w="12700">
          <a:solidFill>
            <a:srgbClr val="808080"/>
          </a:solidFill>
          <a:prstDash val="solid"/>
        </a:ln>
      </c:spPr>
    </c:plotArea>
    <c:legend>
      <c:legendPos val="r"/>
      <c:overlay val="0"/>
      <c:spPr>
        <a:solidFill>
          <a:srgbClr val="FFFFFF"/>
        </a:solidFill>
        <a:ln w="3175">
          <a:solidFill>
            <a:srgbClr val="000000"/>
          </a:solidFill>
          <a:prstDash val="solid"/>
        </a:ln>
      </c:spPr>
      <c:txPr>
        <a:bodyPr/>
        <a:lstStyle/>
        <a:p>
          <a:pPr rtl="0">
            <a:defRPr/>
          </a:pPr>
          <a:endParaRPr lang="de-DE"/>
        </a:p>
      </c:txPr>
    </c:legend>
    <c:plotVisOnly val="1"/>
    <c:dispBlanksAs val="zero"/>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sz="3600" dirty="0"/>
              <a:t>Alter </a:t>
            </a:r>
            <a:r>
              <a:rPr lang="de-DE" dirty="0"/>
              <a:t>(in %)</a:t>
            </a:r>
          </a:p>
        </c:rich>
      </c:tx>
      <c:layout>
        <c:manualLayout>
          <c:xMode val="edge"/>
          <c:yMode val="edge"/>
          <c:x val="0.41057001555361128"/>
          <c:y val="3.6363531915749196E-2"/>
        </c:manualLayout>
      </c:layout>
      <c:overlay val="0"/>
      <c:spPr>
        <a:noFill/>
        <a:ln w="25400">
          <a:noFill/>
        </a:ln>
      </c:spPr>
    </c:title>
    <c:autoTitleDeleted val="0"/>
    <c:plotArea>
      <c:layout>
        <c:manualLayout>
          <c:layoutTarget val="inner"/>
          <c:xMode val="edge"/>
          <c:yMode val="edge"/>
          <c:x val="0.11991893721206683"/>
          <c:y val="0.24000000000000021"/>
          <c:w val="0.85162770664163345"/>
          <c:h val="0.5345454545454571"/>
        </c:manualLayout>
      </c:layout>
      <c:barChart>
        <c:barDir val="col"/>
        <c:grouping val="clustered"/>
        <c:varyColors val="0"/>
        <c:ser>
          <c:idx val="0"/>
          <c:order val="0"/>
          <c:spPr>
            <a:solidFill>
              <a:srgbClr val="0000FF"/>
            </a:solidFill>
            <a:ln w="12700">
              <a:solidFill>
                <a:srgbClr val="000000"/>
              </a:solidFill>
              <a:prstDash val="solid"/>
            </a:ln>
          </c:spPr>
          <c:invertIfNegative val="0"/>
          <c:dLbls>
            <c:dLbl>
              <c:idx val="0"/>
              <c:layout>
                <c:manualLayout>
                  <c:x val="0"/>
                  <c:y val="1.01138696891689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30-4BC4-B05A-367F56894938}"/>
                </c:ext>
              </c:extLst>
            </c:dLbl>
            <c:dLbl>
              <c:idx val="4"/>
              <c:layout>
                <c:manualLayout>
                  <c:x val="0"/>
                  <c:y val="8.05486036894247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30-4BC4-B05A-367F56894938}"/>
                </c:ext>
              </c:extLst>
            </c:dLbl>
            <c:spPr>
              <a:noFill/>
              <a:ln w="25400">
                <a:noFill/>
              </a:ln>
            </c:spPr>
            <c:txPr>
              <a:bodyPr/>
              <a:lstStyle/>
              <a:p>
                <a:pPr>
                  <a:defRPr b="1">
                    <a:solidFill>
                      <a:srgbClr val="FF0000"/>
                    </a:solidFill>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'[Grafiken Familienbildung.xlsx]Alter'!$B$3:$B$7</c:f>
              <c:strCache>
                <c:ptCount val="5"/>
                <c:pt idx="0">
                  <c:v>unter 20 Jahre</c:v>
                </c:pt>
                <c:pt idx="1">
                  <c:v>20 bis 35 Jahre</c:v>
                </c:pt>
                <c:pt idx="2">
                  <c:v>36 bis 50 Jahre</c:v>
                </c:pt>
                <c:pt idx="3">
                  <c:v>51 bis 65 Jahre</c:v>
                </c:pt>
                <c:pt idx="4">
                  <c:v>älter als 65 Jahre</c:v>
                </c:pt>
              </c:strCache>
            </c:strRef>
          </c:cat>
          <c:val>
            <c:numRef>
              <c:f>'[Grafiken Familienbildung.xlsx]Alter'!$D$3:$D$7</c:f>
              <c:numCache>
                <c:formatCode>####.0%</c:formatCode>
                <c:ptCount val="5"/>
                <c:pt idx="0">
                  <c:v>2.773497688751932E-2</c:v>
                </c:pt>
                <c:pt idx="1">
                  <c:v>0.16486902927580888</c:v>
                </c:pt>
                <c:pt idx="2">
                  <c:v>0.71186440677966101</c:v>
                </c:pt>
                <c:pt idx="3">
                  <c:v>7.0878274268104779E-2</c:v>
                </c:pt>
                <c:pt idx="4">
                  <c:v>2.4653312788906073E-2</c:v>
                </c:pt>
              </c:numCache>
            </c:numRef>
          </c:val>
          <c:extLst>
            <c:ext xmlns:c16="http://schemas.microsoft.com/office/drawing/2014/chart" uri="{C3380CC4-5D6E-409C-BE32-E72D297353CC}">
              <c16:uniqueId val="{00000002-CB30-4BC4-B05A-367F56894938}"/>
            </c:ext>
          </c:extLst>
        </c:ser>
        <c:dLbls>
          <c:showLegendKey val="0"/>
          <c:showVal val="1"/>
          <c:showCatName val="0"/>
          <c:showSerName val="0"/>
          <c:showPercent val="0"/>
          <c:showBubbleSize val="0"/>
        </c:dLbls>
        <c:gapWidth val="150"/>
        <c:axId val="228401536"/>
        <c:axId val="228403072"/>
      </c:barChart>
      <c:catAx>
        <c:axId val="22840153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de-DE"/>
          </a:p>
        </c:txPr>
        <c:crossAx val="228403072"/>
        <c:crosses val="autoZero"/>
        <c:auto val="1"/>
        <c:lblAlgn val="ctr"/>
        <c:lblOffset val="100"/>
        <c:tickLblSkip val="1"/>
        <c:tickMarkSkip val="1"/>
        <c:noMultiLvlLbl val="0"/>
      </c:catAx>
      <c:valAx>
        <c:axId val="228403072"/>
        <c:scaling>
          <c:orientation val="minMax"/>
        </c:scaling>
        <c:delete val="0"/>
        <c:axPos val="l"/>
        <c:majorGridlines>
          <c:spPr>
            <a:ln w="3175">
              <a:solidFill>
                <a:srgbClr val="000000"/>
              </a:solidFill>
              <a:prstDash val="solid"/>
            </a:ln>
          </c:spPr>
        </c:majorGridlines>
        <c:numFmt formatCode="#,##0.0" sourceLinked="0"/>
        <c:majorTickMark val="out"/>
        <c:minorTickMark val="none"/>
        <c:tickLblPos val="nextTo"/>
        <c:spPr>
          <a:ln w="3175">
            <a:solidFill>
              <a:srgbClr val="000000"/>
            </a:solidFill>
            <a:prstDash val="solid"/>
          </a:ln>
        </c:spPr>
        <c:txPr>
          <a:bodyPr rot="0" vert="horz"/>
          <a:lstStyle/>
          <a:p>
            <a:pPr>
              <a:defRPr/>
            </a:pPr>
            <a:endParaRPr lang="de-DE"/>
          </a:p>
        </c:txPr>
        <c:crossAx val="228401536"/>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de-D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84D3CE54-6481-4677-AE32-5AC3028EF3AD}" type="datetimeFigureOut">
              <a:rPr lang="de-DE" smtClean="0"/>
              <a:t>06.09.2021</a:t>
            </a:fld>
            <a:endParaRPr lang="de-DE"/>
          </a:p>
        </p:txBody>
      </p:sp>
      <p:sp>
        <p:nvSpPr>
          <p:cNvPr id="4" name="Folienbildplatzhalt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639642DB-F051-488D-985F-574DEA9CE3B2}" type="slidenum">
              <a:rPr lang="de-DE" smtClean="0"/>
              <a:t>‹Nr.›</a:t>
            </a:fld>
            <a:endParaRPr lang="de-DE"/>
          </a:p>
        </p:txBody>
      </p:sp>
    </p:spTree>
    <p:extLst>
      <p:ext uri="{BB962C8B-B14F-4D97-AF65-F5344CB8AC3E}">
        <p14:creationId xmlns:p14="http://schemas.microsoft.com/office/powerpoint/2010/main" val="35786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5675" eaLnBrk="0" hangingPunct="0">
              <a:spcBef>
                <a:spcPct val="30000"/>
              </a:spcBef>
              <a:defRPr sz="1200">
                <a:solidFill>
                  <a:schemeClr val="tx1"/>
                </a:solidFill>
                <a:latin typeface="Arial" charset="0"/>
              </a:defRPr>
            </a:lvl1pPr>
            <a:lvl2pPr marL="739775" indent="-284163" defTabSz="955675" eaLnBrk="0" hangingPunct="0">
              <a:spcBef>
                <a:spcPct val="30000"/>
              </a:spcBef>
              <a:defRPr sz="1200">
                <a:solidFill>
                  <a:schemeClr val="tx1"/>
                </a:solidFill>
                <a:latin typeface="Arial" charset="0"/>
              </a:defRPr>
            </a:lvl2pPr>
            <a:lvl3pPr marL="1138238" indent="-227013" defTabSz="955675" eaLnBrk="0" hangingPunct="0">
              <a:spcBef>
                <a:spcPct val="30000"/>
              </a:spcBef>
              <a:defRPr sz="1200">
                <a:solidFill>
                  <a:schemeClr val="tx1"/>
                </a:solidFill>
                <a:latin typeface="Arial" charset="0"/>
              </a:defRPr>
            </a:lvl3pPr>
            <a:lvl4pPr marL="1595438" indent="-227013" defTabSz="955675" eaLnBrk="0" hangingPunct="0">
              <a:spcBef>
                <a:spcPct val="30000"/>
              </a:spcBef>
              <a:defRPr sz="1200">
                <a:solidFill>
                  <a:schemeClr val="tx1"/>
                </a:solidFill>
                <a:latin typeface="Arial" charset="0"/>
              </a:defRPr>
            </a:lvl4pPr>
            <a:lvl5pPr marL="2051050" indent="-227013" defTabSz="955675" eaLnBrk="0" hangingPunct="0">
              <a:spcBef>
                <a:spcPct val="30000"/>
              </a:spcBef>
              <a:defRPr sz="1200">
                <a:solidFill>
                  <a:schemeClr val="tx1"/>
                </a:solidFill>
                <a:latin typeface="Arial" charset="0"/>
              </a:defRPr>
            </a:lvl5pPr>
            <a:lvl6pPr marL="2508250" indent="-227013" defTabSz="955675" eaLnBrk="0" fontAlgn="base" hangingPunct="0">
              <a:spcBef>
                <a:spcPct val="30000"/>
              </a:spcBef>
              <a:spcAft>
                <a:spcPct val="0"/>
              </a:spcAft>
              <a:defRPr sz="1200">
                <a:solidFill>
                  <a:schemeClr val="tx1"/>
                </a:solidFill>
                <a:latin typeface="Arial" charset="0"/>
              </a:defRPr>
            </a:lvl6pPr>
            <a:lvl7pPr marL="2965450" indent="-227013" defTabSz="955675" eaLnBrk="0" fontAlgn="base" hangingPunct="0">
              <a:spcBef>
                <a:spcPct val="30000"/>
              </a:spcBef>
              <a:spcAft>
                <a:spcPct val="0"/>
              </a:spcAft>
              <a:defRPr sz="1200">
                <a:solidFill>
                  <a:schemeClr val="tx1"/>
                </a:solidFill>
                <a:latin typeface="Arial" charset="0"/>
              </a:defRPr>
            </a:lvl7pPr>
            <a:lvl8pPr marL="3422650" indent="-227013" defTabSz="955675" eaLnBrk="0" fontAlgn="base" hangingPunct="0">
              <a:spcBef>
                <a:spcPct val="30000"/>
              </a:spcBef>
              <a:spcAft>
                <a:spcPct val="0"/>
              </a:spcAft>
              <a:defRPr sz="1200">
                <a:solidFill>
                  <a:schemeClr val="tx1"/>
                </a:solidFill>
                <a:latin typeface="Arial" charset="0"/>
              </a:defRPr>
            </a:lvl8pPr>
            <a:lvl9pPr marL="3879850" indent="-227013" defTabSz="955675"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2F7B4A5-0FDF-9742-BE2C-BAAEDD3D2BF8}" type="slidenum">
              <a:rPr lang="de-DE" altLang="de-DE" sz="1300" smtClean="0"/>
              <a:pPr eaLnBrk="1" hangingPunct="1">
                <a:spcBef>
                  <a:spcPct val="0"/>
                </a:spcBef>
                <a:defRPr/>
              </a:pPr>
              <a:t>4</a:t>
            </a:fld>
            <a:endParaRPr lang="de-DE" altLang="de-DE" sz="1300"/>
          </a:p>
        </p:txBody>
      </p:sp>
      <p:sp>
        <p:nvSpPr>
          <p:cNvPr id="50179" name="Text Box 2"/>
          <p:cNvSpPr txBox="1">
            <a:spLocks noChangeArrowheads="1"/>
          </p:cNvSpPr>
          <p:nvPr/>
        </p:nvSpPr>
        <p:spPr bwMode="auto">
          <a:xfrm>
            <a:off x="1130335" y="819671"/>
            <a:ext cx="4521341" cy="40346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184" tIns="45592" rIns="91184" bIns="45592"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endParaRPr lang="de-DE" altLang="de-DE" sz="1800"/>
          </a:p>
        </p:txBody>
      </p:sp>
      <p:sp>
        <p:nvSpPr>
          <p:cNvPr id="50180" name="Rectangle 3"/>
          <p:cNvSpPr>
            <a:spLocks noGrp="1" noChangeArrowheads="1"/>
          </p:cNvSpPr>
          <p:nvPr>
            <p:ph type="body"/>
          </p:nvPr>
        </p:nvSpPr>
        <p:spPr>
          <a:xfrm>
            <a:off x="678833" y="5110886"/>
            <a:ext cx="5421189" cy="4840533"/>
          </a:xfrm>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none" anchor="ctr"/>
          <a:lstStyle/>
          <a:p>
            <a:pPr eaLnBrk="1" hangingPunct="1">
              <a:defRPr/>
            </a:pPr>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5675" eaLnBrk="0" hangingPunct="0">
              <a:spcBef>
                <a:spcPct val="30000"/>
              </a:spcBef>
              <a:defRPr sz="1200">
                <a:solidFill>
                  <a:schemeClr val="tx1"/>
                </a:solidFill>
                <a:latin typeface="Arial" charset="0"/>
              </a:defRPr>
            </a:lvl1pPr>
            <a:lvl2pPr marL="739775" indent="-284163" defTabSz="955675" eaLnBrk="0" hangingPunct="0">
              <a:spcBef>
                <a:spcPct val="30000"/>
              </a:spcBef>
              <a:defRPr sz="1200">
                <a:solidFill>
                  <a:schemeClr val="tx1"/>
                </a:solidFill>
                <a:latin typeface="Arial" charset="0"/>
              </a:defRPr>
            </a:lvl2pPr>
            <a:lvl3pPr marL="1138238" indent="-227013" defTabSz="955675" eaLnBrk="0" hangingPunct="0">
              <a:spcBef>
                <a:spcPct val="30000"/>
              </a:spcBef>
              <a:defRPr sz="1200">
                <a:solidFill>
                  <a:schemeClr val="tx1"/>
                </a:solidFill>
                <a:latin typeface="Arial" charset="0"/>
              </a:defRPr>
            </a:lvl3pPr>
            <a:lvl4pPr marL="1595438" indent="-227013" defTabSz="955675" eaLnBrk="0" hangingPunct="0">
              <a:spcBef>
                <a:spcPct val="30000"/>
              </a:spcBef>
              <a:defRPr sz="1200">
                <a:solidFill>
                  <a:schemeClr val="tx1"/>
                </a:solidFill>
                <a:latin typeface="Arial" charset="0"/>
              </a:defRPr>
            </a:lvl4pPr>
            <a:lvl5pPr marL="2051050" indent="-227013" defTabSz="955675" eaLnBrk="0" hangingPunct="0">
              <a:spcBef>
                <a:spcPct val="30000"/>
              </a:spcBef>
              <a:defRPr sz="1200">
                <a:solidFill>
                  <a:schemeClr val="tx1"/>
                </a:solidFill>
                <a:latin typeface="Arial" charset="0"/>
              </a:defRPr>
            </a:lvl5pPr>
            <a:lvl6pPr marL="2508250" indent="-227013" defTabSz="955675" eaLnBrk="0" fontAlgn="base" hangingPunct="0">
              <a:spcBef>
                <a:spcPct val="30000"/>
              </a:spcBef>
              <a:spcAft>
                <a:spcPct val="0"/>
              </a:spcAft>
              <a:defRPr sz="1200">
                <a:solidFill>
                  <a:schemeClr val="tx1"/>
                </a:solidFill>
                <a:latin typeface="Arial" charset="0"/>
              </a:defRPr>
            </a:lvl6pPr>
            <a:lvl7pPr marL="2965450" indent="-227013" defTabSz="955675" eaLnBrk="0" fontAlgn="base" hangingPunct="0">
              <a:spcBef>
                <a:spcPct val="30000"/>
              </a:spcBef>
              <a:spcAft>
                <a:spcPct val="0"/>
              </a:spcAft>
              <a:defRPr sz="1200">
                <a:solidFill>
                  <a:schemeClr val="tx1"/>
                </a:solidFill>
                <a:latin typeface="Arial" charset="0"/>
              </a:defRPr>
            </a:lvl7pPr>
            <a:lvl8pPr marL="3422650" indent="-227013" defTabSz="955675" eaLnBrk="0" fontAlgn="base" hangingPunct="0">
              <a:spcBef>
                <a:spcPct val="30000"/>
              </a:spcBef>
              <a:spcAft>
                <a:spcPct val="0"/>
              </a:spcAft>
              <a:defRPr sz="1200">
                <a:solidFill>
                  <a:schemeClr val="tx1"/>
                </a:solidFill>
                <a:latin typeface="Arial" charset="0"/>
              </a:defRPr>
            </a:lvl8pPr>
            <a:lvl9pPr marL="3879850" indent="-227013" defTabSz="955675"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FD26D705-DAB8-424C-9E80-867352CB7C18}" type="slidenum">
              <a:rPr lang="de-DE" altLang="de-DE" sz="1300" smtClean="0"/>
              <a:pPr eaLnBrk="1" hangingPunct="1">
                <a:spcBef>
                  <a:spcPct val="0"/>
                </a:spcBef>
                <a:defRPr/>
              </a:pPr>
              <a:t>19</a:t>
            </a:fld>
            <a:endParaRPr lang="de-DE" altLang="de-DE" sz="13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49701-16F2-4391-AF0E-3A6F2D49861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AA3E74E-A178-41C6-8054-9B6956CD3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CDEF15F-C4BF-4BD0-B1D7-B7E5DA3F94FA}"/>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5" name="Fußzeilenplatzhalter 4">
            <a:extLst>
              <a:ext uri="{FF2B5EF4-FFF2-40B4-BE49-F238E27FC236}">
                <a16:creationId xmlns:a16="http://schemas.microsoft.com/office/drawing/2014/main" id="{A28238F9-AB9E-462B-883B-4AB8CBFB448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085B8D-4A5A-42F1-BBC5-994809CC1B63}"/>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133706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288C4-637A-42C5-B851-E49ED5D5740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205BCCE-EC5F-46AD-8354-F80A5A63332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E37B19-AD8B-4EEF-BA1E-622AB7D69881}"/>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5" name="Fußzeilenplatzhalter 4">
            <a:extLst>
              <a:ext uri="{FF2B5EF4-FFF2-40B4-BE49-F238E27FC236}">
                <a16:creationId xmlns:a16="http://schemas.microsoft.com/office/drawing/2014/main" id="{2AA283A0-A89C-4A7F-981D-77C0646AA8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C02BB2-7786-47F2-BA20-28441BA2B26B}"/>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188546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53AAAFF-6A3F-421D-8F92-E3B6EF2C8D8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59BECDD-1DB8-4D0B-B4A2-075E2BA47DC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6BA3C18-572A-4D77-AE89-1D42DAA9F024}"/>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5" name="Fußzeilenplatzhalter 4">
            <a:extLst>
              <a:ext uri="{FF2B5EF4-FFF2-40B4-BE49-F238E27FC236}">
                <a16:creationId xmlns:a16="http://schemas.microsoft.com/office/drawing/2014/main" id="{C9646DCE-780C-4B4F-AA83-0E84C2FD52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72A5A2C-588A-4A19-A15F-5F5B8402C749}"/>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196616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5BB3D-8050-48C3-9E42-EDEBE72636E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FDB0D0D-1D50-41C0-91E9-783BC5E0E5F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8CA5023-AB5E-4552-96C6-FB3982AB14A1}"/>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5" name="Fußzeilenplatzhalter 4">
            <a:extLst>
              <a:ext uri="{FF2B5EF4-FFF2-40B4-BE49-F238E27FC236}">
                <a16:creationId xmlns:a16="http://schemas.microsoft.com/office/drawing/2014/main" id="{1076A7A2-6201-4E47-93CA-8E08F39F73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FD430B9-9C82-4255-85EC-28EC6BA334CD}"/>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174306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0A53B-4B0E-4058-8118-C987AB50B37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461436D-C222-419F-9A55-1FFA37410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615C10C-2D90-4F5C-BA67-8249892963EE}"/>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5" name="Fußzeilenplatzhalter 4">
            <a:extLst>
              <a:ext uri="{FF2B5EF4-FFF2-40B4-BE49-F238E27FC236}">
                <a16:creationId xmlns:a16="http://schemas.microsoft.com/office/drawing/2014/main" id="{FB607577-2F3A-41DA-BDC3-E435346BA5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FED644-0D85-4287-B882-553751F10661}"/>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369122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520A6-87AD-4CAD-A2CB-D822F019379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C648D83-ADF4-4B3A-AB65-DF9E2AEC604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57384F9-5316-4EFA-8C25-0C804B6BB4C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8FE1704-B819-4A3D-A8DD-F781705B305A}"/>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6" name="Fußzeilenplatzhalter 5">
            <a:extLst>
              <a:ext uri="{FF2B5EF4-FFF2-40B4-BE49-F238E27FC236}">
                <a16:creationId xmlns:a16="http://schemas.microsoft.com/office/drawing/2014/main" id="{65889AFB-EBB5-4F45-99A9-4E402E97CE5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32DDD8-4DCD-4371-A8DC-994D34D10FB7}"/>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418561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C4DDA-B5FF-4722-B793-8FA331E2AFF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D343204-A475-43F0-B928-25100A17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FF11BD4-CE7B-4A05-AF1F-F692025E0B7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9729973-EF4C-4D1B-ADAD-3E2748147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CFC9A2A-EC28-40C8-8DC5-CE54B2ABF85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2C4554-C4B2-4218-8817-B3F29F1F092E}"/>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8" name="Fußzeilenplatzhalter 7">
            <a:extLst>
              <a:ext uri="{FF2B5EF4-FFF2-40B4-BE49-F238E27FC236}">
                <a16:creationId xmlns:a16="http://schemas.microsoft.com/office/drawing/2014/main" id="{823EEC9C-50D1-4439-A368-9A26CB8363E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EC11C87-CF11-4EBD-9CAA-5333CD4178FC}"/>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162375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57A76-CDAF-4872-AB76-464CBE10EEA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55FD669-5F80-4C2E-9C9A-CE4312EC37F5}"/>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4" name="Fußzeilenplatzhalter 3">
            <a:extLst>
              <a:ext uri="{FF2B5EF4-FFF2-40B4-BE49-F238E27FC236}">
                <a16:creationId xmlns:a16="http://schemas.microsoft.com/office/drawing/2014/main" id="{CEE444F4-5E58-4232-B1B5-EFEEFB5B52D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FEE1340-D143-49A7-B139-E42D944195B3}"/>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352744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FFBD970-6A3A-4FDE-A0A6-03DBEDAE579F}"/>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3" name="Fußzeilenplatzhalter 2">
            <a:extLst>
              <a:ext uri="{FF2B5EF4-FFF2-40B4-BE49-F238E27FC236}">
                <a16:creationId xmlns:a16="http://schemas.microsoft.com/office/drawing/2014/main" id="{888C1091-5F3B-4A0B-B19B-B0BFB86B281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4EB0355-229C-4B01-9D62-119588C0759C}"/>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284058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00DE5-0836-4DB3-889A-841AEAADF71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CD96F80-8E2D-409C-B5C2-936F43462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70899C5-2C77-4E17-A304-E001EF1A1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82766A-9532-40AB-ABAB-176C2688819E}"/>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6" name="Fußzeilenplatzhalter 5">
            <a:extLst>
              <a:ext uri="{FF2B5EF4-FFF2-40B4-BE49-F238E27FC236}">
                <a16:creationId xmlns:a16="http://schemas.microsoft.com/office/drawing/2014/main" id="{39BF5304-7457-492A-8B83-63825433C5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6590714-CA4F-4DF8-A008-E25907F18D07}"/>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223799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58898-3CBD-41BA-9995-67BC5BACF70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1B12D66-37FE-42A5-A749-F58ABCD75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EA1C116-00C9-4BE2-B6E3-2C8B08A5B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6045694-999E-4D26-9477-A4050AEEFF3E}"/>
              </a:ext>
            </a:extLst>
          </p:cNvPr>
          <p:cNvSpPr>
            <a:spLocks noGrp="1"/>
          </p:cNvSpPr>
          <p:nvPr>
            <p:ph type="dt" sz="half" idx="10"/>
          </p:nvPr>
        </p:nvSpPr>
        <p:spPr/>
        <p:txBody>
          <a:bodyPr/>
          <a:lstStyle/>
          <a:p>
            <a:fld id="{502F8FA0-55A2-41B7-952F-16498B809BBB}" type="datetimeFigureOut">
              <a:rPr lang="de-DE" smtClean="0"/>
              <a:t>06.09.2021</a:t>
            </a:fld>
            <a:endParaRPr lang="de-DE"/>
          </a:p>
        </p:txBody>
      </p:sp>
      <p:sp>
        <p:nvSpPr>
          <p:cNvPr id="6" name="Fußzeilenplatzhalter 5">
            <a:extLst>
              <a:ext uri="{FF2B5EF4-FFF2-40B4-BE49-F238E27FC236}">
                <a16:creationId xmlns:a16="http://schemas.microsoft.com/office/drawing/2014/main" id="{48709B0D-C458-46CB-803A-80CF0F72C51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7420A2-7000-433E-9F15-9B5C23B50973}"/>
              </a:ext>
            </a:extLst>
          </p:cNvPr>
          <p:cNvSpPr>
            <a:spLocks noGrp="1"/>
          </p:cNvSpPr>
          <p:nvPr>
            <p:ph type="sldNum" sz="quarter" idx="12"/>
          </p:nvPr>
        </p:nvSpPr>
        <p:spPr/>
        <p:txBody>
          <a:bodyPr/>
          <a:lstStyle/>
          <a:p>
            <a:fld id="{FBCF2066-BC4A-4B3D-8219-F803904E80C8}" type="slidenum">
              <a:rPr lang="de-DE" smtClean="0"/>
              <a:t>‹Nr.›</a:t>
            </a:fld>
            <a:endParaRPr lang="de-DE"/>
          </a:p>
        </p:txBody>
      </p:sp>
    </p:spTree>
    <p:extLst>
      <p:ext uri="{BB962C8B-B14F-4D97-AF65-F5344CB8AC3E}">
        <p14:creationId xmlns:p14="http://schemas.microsoft.com/office/powerpoint/2010/main" val="198478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11A8B29-D178-43E1-AF0E-37564C8F3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E92A7CB-E4FD-4F36-8023-561638D2A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BDC8FF7-41F0-44C6-82AF-27502918A5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F8FA0-55A2-41B7-952F-16498B809BBB}" type="datetimeFigureOut">
              <a:rPr lang="de-DE" smtClean="0"/>
              <a:t>06.09.2021</a:t>
            </a:fld>
            <a:endParaRPr lang="de-DE"/>
          </a:p>
        </p:txBody>
      </p:sp>
      <p:sp>
        <p:nvSpPr>
          <p:cNvPr id="5" name="Fußzeilenplatzhalter 4">
            <a:extLst>
              <a:ext uri="{FF2B5EF4-FFF2-40B4-BE49-F238E27FC236}">
                <a16:creationId xmlns:a16="http://schemas.microsoft.com/office/drawing/2014/main" id="{EC6A6E44-88EB-4AC5-A4D7-334176C5B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86523E0-4C07-48A3-A4BA-A7DE6A7165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F2066-BC4A-4B3D-8219-F803904E80C8}" type="slidenum">
              <a:rPr lang="de-DE" smtClean="0"/>
              <a:t>‹Nr.›</a:t>
            </a:fld>
            <a:endParaRPr lang="de-DE"/>
          </a:p>
        </p:txBody>
      </p:sp>
    </p:spTree>
    <p:extLst>
      <p:ext uri="{BB962C8B-B14F-4D97-AF65-F5344CB8AC3E}">
        <p14:creationId xmlns:p14="http://schemas.microsoft.com/office/powerpoint/2010/main" val="1358478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5" descr="©JenkoAtaman_ Fotolia">
            <a:extLst>
              <a:ext uri="{FF2B5EF4-FFF2-40B4-BE49-F238E27FC236}">
                <a16:creationId xmlns:a16="http://schemas.microsoft.com/office/drawing/2014/main" id="{90672E34-0033-41A3-9A5D-29704C4AEC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24" r="1" b="1"/>
          <a:stretch/>
        </p:blipFill>
        <p:spPr bwMode="auto">
          <a:xfrm>
            <a:off x="0" y="0"/>
            <a:ext cx="12216658"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D5CCD0DF-0AE4-4BF1-B65A-A550A7006ABC}"/>
              </a:ext>
            </a:extLst>
          </p:cNvPr>
          <p:cNvSpPr txBox="1"/>
          <p:nvPr/>
        </p:nvSpPr>
        <p:spPr>
          <a:xfrm>
            <a:off x="584200" y="1366897"/>
            <a:ext cx="5994400" cy="2062103"/>
          </a:xfrm>
          <a:prstGeom prst="rect">
            <a:avLst/>
          </a:prstGeom>
          <a:noFill/>
        </p:spPr>
        <p:txBody>
          <a:bodyPr wrap="square" rtlCol="0">
            <a:spAutoFit/>
          </a:bodyPr>
          <a:lstStyle/>
          <a:p>
            <a:r>
              <a:rPr lang="de-DE" sz="3200" dirty="0">
                <a:cs typeface="Cavolini" panose="020B0502040204020203" pitchFamily="66" charset="0"/>
              </a:rPr>
              <a:t>Geschlechtsspezifische Zugänge zu religiösen Themen – Erfahrungen aus der Arbeit mit Vätern und Kindern</a:t>
            </a:r>
          </a:p>
        </p:txBody>
      </p:sp>
    </p:spTree>
    <p:extLst>
      <p:ext uri="{BB962C8B-B14F-4D97-AF65-F5344CB8AC3E}">
        <p14:creationId xmlns:p14="http://schemas.microsoft.com/office/powerpoint/2010/main" val="199436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a:extLst>
              <a:ext uri="{FF2B5EF4-FFF2-40B4-BE49-F238E27FC236}">
                <a16:creationId xmlns:a16="http://schemas.microsoft.com/office/drawing/2014/main" id="{D7D3B739-83EA-4623-B4CF-180C2A384578}"/>
              </a:ext>
            </a:extLst>
          </p:cNvPr>
          <p:cNvGraphicFramePr>
            <a:graphicFrameLocks/>
          </p:cNvGraphicFramePr>
          <p:nvPr>
            <p:extLst>
              <p:ext uri="{D42A27DB-BD31-4B8C-83A1-F6EECF244321}">
                <p14:modId xmlns:p14="http://schemas.microsoft.com/office/powerpoint/2010/main" val="3941311198"/>
              </p:ext>
            </p:extLst>
          </p:nvPr>
        </p:nvGraphicFramePr>
        <p:xfrm>
          <a:off x="1554480" y="355917"/>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B1D1F5C7-E36E-4541-AA22-EACC1441338C}"/>
              </a:ext>
            </a:extLst>
          </p:cNvPr>
          <p:cNvSpPr txBox="1">
            <a:spLocks noChangeArrowheads="1"/>
          </p:cNvSpPr>
          <p:nvPr/>
        </p:nvSpPr>
        <p:spPr>
          <a:xfrm>
            <a:off x="2205673" y="4881880"/>
            <a:ext cx="7416800" cy="1008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20000"/>
              </a:spcAft>
            </a:pPr>
            <a:r>
              <a:rPr lang="de-DE" sz="1600" dirty="0"/>
              <a:t>87,7 % aller Befragten in der Familienbildung (2019) sind zwischen 20 und 50 Jahren alt. </a:t>
            </a:r>
          </a:p>
        </p:txBody>
      </p:sp>
    </p:spTree>
    <p:extLst>
      <p:ext uri="{BB962C8B-B14F-4D97-AF65-F5344CB8AC3E}">
        <p14:creationId xmlns:p14="http://schemas.microsoft.com/office/powerpoint/2010/main" val="33089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E68E4B-977D-4B9F-9BEE-D24801C4CD36}"/>
              </a:ext>
            </a:extLst>
          </p:cNvPr>
          <p:cNvSpPr>
            <a:spLocks noGrp="1"/>
          </p:cNvSpPr>
          <p:nvPr>
            <p:ph type="title"/>
          </p:nvPr>
        </p:nvSpPr>
        <p:spPr>
          <a:xfrm>
            <a:off x="836679" y="723898"/>
            <a:ext cx="6002110" cy="1495425"/>
          </a:xfrm>
        </p:spPr>
        <p:txBody>
          <a:bodyPr>
            <a:normAutofit/>
          </a:bodyPr>
          <a:lstStyle/>
          <a:p>
            <a:r>
              <a:rPr lang="de-DE" sz="2500" b="1"/>
              <a:t>Das ist uns bei der Zielgruppe Väter aufgefallen und hat auch Bedeutung für unser Thema:</a:t>
            </a:r>
            <a:r>
              <a:rPr lang="de-DE" sz="2500"/>
              <a:t/>
            </a:r>
            <a:br>
              <a:rPr lang="de-DE" sz="2500"/>
            </a:br>
            <a:endParaRPr lang="de-DE" sz="2500"/>
          </a:p>
        </p:txBody>
      </p:sp>
      <p:sp>
        <p:nvSpPr>
          <p:cNvPr id="3" name="Inhaltsplatzhalter 2">
            <a:extLst>
              <a:ext uri="{FF2B5EF4-FFF2-40B4-BE49-F238E27FC236}">
                <a16:creationId xmlns:a16="http://schemas.microsoft.com/office/drawing/2014/main" id="{D723A98F-D066-491F-99D4-F3792C1287D1}"/>
              </a:ext>
            </a:extLst>
          </p:cNvPr>
          <p:cNvSpPr>
            <a:spLocks noGrp="1"/>
          </p:cNvSpPr>
          <p:nvPr>
            <p:ph idx="1"/>
          </p:nvPr>
        </p:nvSpPr>
        <p:spPr>
          <a:xfrm>
            <a:off x="836680" y="2405067"/>
            <a:ext cx="6002110" cy="3729034"/>
          </a:xfrm>
        </p:spPr>
        <p:txBody>
          <a:bodyPr>
            <a:normAutofit/>
          </a:bodyPr>
          <a:lstStyle/>
          <a:p>
            <a:r>
              <a:rPr lang="de-DE" sz="2000" dirty="0"/>
              <a:t>Väter sehen sich heute mehrheitlich als Familiengestalter und wollen sich nicht einseitig auf die Ernährer- und </a:t>
            </a:r>
            <a:r>
              <a:rPr lang="de-DE" sz="2000" dirty="0" err="1"/>
              <a:t>Brotverdienerrolle</a:t>
            </a:r>
            <a:r>
              <a:rPr lang="de-DE" sz="2000" dirty="0"/>
              <a:t> beschränken lassen.</a:t>
            </a:r>
          </a:p>
          <a:p>
            <a:r>
              <a:rPr lang="de-DE" sz="2000" dirty="0"/>
              <a:t>Sie sind sehr an Angeboten interessiert, die an ihren aktuellen Lebensthemen und damit verbundenen Bewältigungsaufgaben anknüpfen.</a:t>
            </a:r>
          </a:p>
          <a:p>
            <a:endParaRPr lang="de-DE" sz="2000" dirty="0"/>
          </a:p>
        </p:txBody>
      </p:sp>
      <p:pic>
        <p:nvPicPr>
          <p:cNvPr id="5" name="Picture 12">
            <a:extLst>
              <a:ext uri="{FF2B5EF4-FFF2-40B4-BE49-F238E27FC236}">
                <a16:creationId xmlns:a16="http://schemas.microsoft.com/office/drawing/2014/main" id="{C2C7B45C-E729-4D41-B81E-19626FA345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78" r="40827"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36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2D0A3C5-F43D-47CB-92B8-227319D478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7203" y="280931"/>
            <a:ext cx="8359475" cy="6185857"/>
          </a:xfrm>
        </p:spPr>
      </p:pic>
      <p:sp>
        <p:nvSpPr>
          <p:cNvPr id="2" name="Rechteck 1">
            <a:extLst>
              <a:ext uri="{FF2B5EF4-FFF2-40B4-BE49-F238E27FC236}">
                <a16:creationId xmlns:a16="http://schemas.microsoft.com/office/drawing/2014/main" id="{4A7D5A7C-B3A5-4BDD-86B2-33D93C394BE5}"/>
              </a:ext>
            </a:extLst>
          </p:cNvPr>
          <p:cNvSpPr/>
          <p:nvPr/>
        </p:nvSpPr>
        <p:spPr>
          <a:xfrm>
            <a:off x="1139687" y="976243"/>
            <a:ext cx="8416991" cy="355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80129DE1-82AF-474F-B993-7D6B601ADB80}"/>
              </a:ext>
            </a:extLst>
          </p:cNvPr>
          <p:cNvSpPr/>
          <p:nvPr/>
        </p:nvSpPr>
        <p:spPr>
          <a:xfrm>
            <a:off x="1250122" y="4261101"/>
            <a:ext cx="401982" cy="752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951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E68E4B-977D-4B9F-9BEE-D24801C4CD36}"/>
              </a:ext>
            </a:extLst>
          </p:cNvPr>
          <p:cNvSpPr>
            <a:spLocks noGrp="1"/>
          </p:cNvSpPr>
          <p:nvPr>
            <p:ph type="title"/>
          </p:nvPr>
        </p:nvSpPr>
        <p:spPr>
          <a:xfrm>
            <a:off x="836679" y="723898"/>
            <a:ext cx="6002110" cy="1495425"/>
          </a:xfrm>
        </p:spPr>
        <p:txBody>
          <a:bodyPr>
            <a:normAutofit/>
          </a:bodyPr>
          <a:lstStyle/>
          <a:p>
            <a:r>
              <a:rPr lang="de-DE" sz="2500" b="1"/>
              <a:t>Das ist uns bei der Zielgruppe Väter aufgefallen und hat auch Bedeutung für unser Thema:</a:t>
            </a:r>
            <a:r>
              <a:rPr lang="de-DE" sz="2500"/>
              <a:t/>
            </a:r>
            <a:br>
              <a:rPr lang="de-DE" sz="2500"/>
            </a:br>
            <a:endParaRPr lang="de-DE" sz="2500"/>
          </a:p>
        </p:txBody>
      </p:sp>
      <p:sp>
        <p:nvSpPr>
          <p:cNvPr id="3" name="Inhaltsplatzhalter 2">
            <a:extLst>
              <a:ext uri="{FF2B5EF4-FFF2-40B4-BE49-F238E27FC236}">
                <a16:creationId xmlns:a16="http://schemas.microsoft.com/office/drawing/2014/main" id="{D723A98F-D066-491F-99D4-F3792C1287D1}"/>
              </a:ext>
            </a:extLst>
          </p:cNvPr>
          <p:cNvSpPr>
            <a:spLocks noGrp="1"/>
          </p:cNvSpPr>
          <p:nvPr>
            <p:ph idx="1"/>
          </p:nvPr>
        </p:nvSpPr>
        <p:spPr>
          <a:xfrm>
            <a:off x="836680" y="2405067"/>
            <a:ext cx="6002110" cy="3729034"/>
          </a:xfrm>
        </p:spPr>
        <p:txBody>
          <a:bodyPr>
            <a:normAutofit/>
          </a:bodyPr>
          <a:lstStyle/>
          <a:p>
            <a:r>
              <a:rPr lang="de-DE" sz="2000"/>
              <a:t>Uns ist auch aufgefallen, dass die kirchliche und religiöse Sozialisation der Männer sehr unterschiedlich ist. </a:t>
            </a:r>
          </a:p>
          <a:p>
            <a:r>
              <a:rPr lang="de-DE" sz="2000"/>
              <a:t>Neben dem Elternhaus sind auch zurückliegende Erfahrungen mit der Institution Kirche und ihren Vertretern, prägend für die Offenheit von Männern sich kirchlichen Angeboten zu öffnen. </a:t>
            </a:r>
          </a:p>
          <a:p>
            <a:r>
              <a:rPr lang="de-DE" sz="2000"/>
              <a:t>Väter wollen mit ihren Stärken angesprochen werden und sich im positiven Sinne an einem Wochenende als Vater im Kontext anderer Väter bewähren. </a:t>
            </a:r>
          </a:p>
          <a:p>
            <a:endParaRPr lang="de-DE" sz="2000"/>
          </a:p>
        </p:txBody>
      </p:sp>
      <p:pic>
        <p:nvPicPr>
          <p:cNvPr id="4" name="Picture 7">
            <a:extLst>
              <a:ext uri="{FF2B5EF4-FFF2-40B4-BE49-F238E27FC236}">
                <a16:creationId xmlns:a16="http://schemas.microsoft.com/office/drawing/2014/main" id="{E8AA837B-B30A-45B6-A57E-A7820F28B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406" r="15547"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37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200A1AA-4F76-447D-AFAA-1C4F38AFD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239" y="98425"/>
            <a:ext cx="9359900" cy="6661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600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CD3FF43-0509-43B3-887E-D1204DAEAC75}"/>
              </a:ext>
            </a:extLst>
          </p:cNvPr>
          <p:cNvSpPr>
            <a:spLocks noGrp="1"/>
          </p:cNvSpPr>
          <p:nvPr>
            <p:ph type="title"/>
          </p:nvPr>
        </p:nvSpPr>
        <p:spPr>
          <a:xfrm>
            <a:off x="836679" y="723898"/>
            <a:ext cx="9324640" cy="1495425"/>
          </a:xfrm>
        </p:spPr>
        <p:txBody>
          <a:bodyPr>
            <a:normAutofit/>
          </a:bodyPr>
          <a:lstStyle/>
          <a:p>
            <a:r>
              <a:rPr lang="de-DE" sz="2800" b="1"/>
              <a:t>Wie sieht das was ich bisher beschrieben haben ganz</a:t>
            </a:r>
            <a:br>
              <a:rPr lang="de-DE" sz="2800" b="1"/>
            </a:br>
            <a:r>
              <a:rPr lang="de-DE" sz="2800" b="1"/>
              <a:t>praktisch aus? Einige Beispiele:</a:t>
            </a:r>
            <a:endParaRPr lang="de-DE" sz="2800" dirty="0"/>
          </a:p>
        </p:txBody>
      </p:sp>
      <p:sp>
        <p:nvSpPr>
          <p:cNvPr id="3" name="Inhaltsplatzhalter 2">
            <a:extLst>
              <a:ext uri="{FF2B5EF4-FFF2-40B4-BE49-F238E27FC236}">
                <a16:creationId xmlns:a16="http://schemas.microsoft.com/office/drawing/2014/main" id="{CE678B86-7C55-419D-8340-768E42BF65FC}"/>
              </a:ext>
            </a:extLst>
          </p:cNvPr>
          <p:cNvSpPr>
            <a:spLocks noGrp="1"/>
          </p:cNvSpPr>
          <p:nvPr>
            <p:ph idx="1"/>
          </p:nvPr>
        </p:nvSpPr>
        <p:spPr>
          <a:xfrm>
            <a:off x="836680" y="2405067"/>
            <a:ext cx="10563632" cy="3729034"/>
          </a:xfrm>
        </p:spPr>
        <p:txBody>
          <a:bodyPr>
            <a:normAutofit/>
          </a:bodyPr>
          <a:lstStyle/>
          <a:p>
            <a:endParaRPr lang="de-DE" sz="2000" dirty="0"/>
          </a:p>
          <a:p>
            <a:r>
              <a:rPr lang="de-DE" sz="2400" dirty="0"/>
              <a:t>Tischgebete zu den Mahlzeiten sind ein fester Bestandteil unserer Seminare. </a:t>
            </a:r>
          </a:p>
          <a:p>
            <a:endParaRPr lang="de-DE" sz="2400" dirty="0"/>
          </a:p>
          <a:p>
            <a:r>
              <a:rPr lang="de-DE" sz="2400" dirty="0"/>
              <a:t>Ein weiteres wichtiges Element ist der Einstieg in den Tag in Form einer kleinen Andacht. Der Ablauf, der dann folgt, kann sehr unterschiedlich. Bewährt hat sich ein Einstiegsritual mit drei Kerzen, die nacheinander angezündet werden.</a:t>
            </a:r>
          </a:p>
          <a:p>
            <a:endParaRPr lang="de-DE" sz="2000" dirty="0"/>
          </a:p>
        </p:txBody>
      </p:sp>
      <p:pic>
        <p:nvPicPr>
          <p:cNvPr id="10" name="Picture 2" descr="Quellbild anzeigen">
            <a:extLst>
              <a:ext uri="{FF2B5EF4-FFF2-40B4-BE49-F238E27FC236}">
                <a16:creationId xmlns:a16="http://schemas.microsoft.com/office/drawing/2014/main" id="{A1E923A6-5AD6-46D3-A66A-A65F26E756B7}"/>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4741"/>
          <a:stretch/>
        </p:blipFill>
        <p:spPr bwMode="auto">
          <a:xfrm>
            <a:off x="9669602" y="230189"/>
            <a:ext cx="2160125" cy="13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0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3FF43-0509-43B3-887E-D1204DAEAC75}"/>
              </a:ext>
            </a:extLst>
          </p:cNvPr>
          <p:cNvSpPr>
            <a:spLocks noGrp="1"/>
          </p:cNvSpPr>
          <p:nvPr>
            <p:ph type="title"/>
          </p:nvPr>
        </p:nvSpPr>
        <p:spPr/>
        <p:txBody>
          <a:bodyPr>
            <a:normAutofit/>
          </a:bodyPr>
          <a:lstStyle/>
          <a:p>
            <a:r>
              <a:rPr lang="de-DE" sz="2800" b="1" dirty="0"/>
              <a:t>Wie sieht das was ich bisher beschrieben haben ganz</a:t>
            </a:r>
            <a:br>
              <a:rPr lang="de-DE" sz="2800" b="1" dirty="0"/>
            </a:br>
            <a:r>
              <a:rPr lang="de-DE" sz="2800" b="1" dirty="0"/>
              <a:t>praktisch aus? Einige Beispiele:</a:t>
            </a:r>
            <a:endParaRPr lang="de-DE" sz="2800" dirty="0"/>
          </a:p>
        </p:txBody>
      </p:sp>
      <p:sp>
        <p:nvSpPr>
          <p:cNvPr id="3" name="Inhaltsplatzhalter 2">
            <a:extLst>
              <a:ext uri="{FF2B5EF4-FFF2-40B4-BE49-F238E27FC236}">
                <a16:creationId xmlns:a16="http://schemas.microsoft.com/office/drawing/2014/main" id="{CE678B86-7C55-419D-8340-768E42BF65FC}"/>
              </a:ext>
            </a:extLst>
          </p:cNvPr>
          <p:cNvSpPr>
            <a:spLocks noGrp="1"/>
          </p:cNvSpPr>
          <p:nvPr>
            <p:ph idx="1"/>
          </p:nvPr>
        </p:nvSpPr>
        <p:spPr>
          <a:xfrm>
            <a:off x="838200" y="1825624"/>
            <a:ext cx="10515600" cy="4910897"/>
          </a:xfrm>
        </p:spPr>
        <p:txBody>
          <a:bodyPr>
            <a:normAutofit/>
          </a:bodyPr>
          <a:lstStyle/>
          <a:p>
            <a:pPr marL="0" indent="0">
              <a:buNone/>
            </a:pPr>
            <a:endParaRPr lang="de-DE" dirty="0"/>
          </a:p>
          <a:p>
            <a:r>
              <a:rPr lang="de-DE" sz="2400" dirty="0"/>
              <a:t>Oft folgt danach eine Geschichte, die vorgelesen wird. Nicht immer ist dies eine biblische Geschichte, sondern manchmal auch eine nachdenkliche Geschichte aus einem Bilderbuch die Väter </a:t>
            </a:r>
            <a:r>
              <a:rPr lang="de-DE" sz="2400" u="sng" dirty="0"/>
              <a:t>und</a:t>
            </a:r>
            <a:r>
              <a:rPr lang="de-DE" sz="2400" dirty="0"/>
              <a:t> Kinder thematisch anspricht. </a:t>
            </a:r>
          </a:p>
          <a:p>
            <a:r>
              <a:rPr lang="de-DE" sz="2400" dirty="0"/>
              <a:t>Kindgerechte Lieder zum Mitsingen und Mitmachen (z.B. Segenslied)</a:t>
            </a:r>
          </a:p>
          <a:p>
            <a:r>
              <a:rPr lang="de-DE" sz="2400" dirty="0"/>
              <a:t>Erzähl- und Mitmachgeschichten (Körperkontakt, Feinfühligkeit, Sensibilisierung füreinander) </a:t>
            </a:r>
          </a:p>
          <a:p>
            <a:r>
              <a:rPr lang="de-DE" sz="2400" dirty="0"/>
              <a:t>Gebete und Fürbittengebet</a:t>
            </a:r>
          </a:p>
          <a:p>
            <a:r>
              <a:rPr lang="de-DE" sz="1900" b="1" u="sng" dirty="0">
                <a:solidFill>
                  <a:srgbClr val="00B0F0"/>
                </a:solidFill>
              </a:rPr>
              <a:t>Wichtig:</a:t>
            </a:r>
            <a:r>
              <a:rPr lang="de-DE" sz="1900" dirty="0">
                <a:solidFill>
                  <a:srgbClr val="00B0F0"/>
                </a:solidFill>
              </a:rPr>
              <a:t> 	Einbindung der Väter bei den Vortreffen und den Väterrunden. 					Herzliche Einladung zum Mitgestalten und Mitmachen!!!</a:t>
            </a:r>
          </a:p>
          <a:p>
            <a:r>
              <a:rPr lang="de-DE" sz="1900" b="1" u="sng" dirty="0">
                <a:solidFill>
                  <a:srgbClr val="00B0F0"/>
                </a:solidFill>
              </a:rPr>
              <a:t>Wichtig:</a:t>
            </a:r>
            <a:r>
              <a:rPr lang="de-DE" sz="1900" dirty="0">
                <a:solidFill>
                  <a:srgbClr val="00B0F0"/>
                </a:solidFill>
              </a:rPr>
              <a:t>	Materialien den Vätern mitgeben (Liedzettel, Gebete, Hinweise zu 				Büchern und Geschichten etc.), da die Väter dann die Möglichkeit 				haben die Anregungen in den Familienalltag zu überführen. </a:t>
            </a:r>
          </a:p>
          <a:p>
            <a:endParaRPr lang="de-DE" sz="2400" dirty="0"/>
          </a:p>
          <a:p>
            <a:endParaRPr lang="de-DE" sz="2400" dirty="0"/>
          </a:p>
          <a:p>
            <a:endParaRPr lang="de-DE" sz="2400" dirty="0"/>
          </a:p>
          <a:p>
            <a:endParaRPr lang="de-DE" dirty="0"/>
          </a:p>
        </p:txBody>
      </p:sp>
      <p:pic>
        <p:nvPicPr>
          <p:cNvPr id="4" name="Picture 2" descr="Quellbild anzeigen">
            <a:extLst>
              <a:ext uri="{FF2B5EF4-FFF2-40B4-BE49-F238E27FC236}">
                <a16:creationId xmlns:a16="http://schemas.microsoft.com/office/drawing/2014/main" id="{8323FFC2-0148-4B85-85C1-8291BDC46A1F}"/>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4741"/>
          <a:stretch/>
        </p:blipFill>
        <p:spPr bwMode="auto">
          <a:xfrm>
            <a:off x="9669602" y="230189"/>
            <a:ext cx="2160125" cy="13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5F51B40-4633-4494-961F-C09C4DD8E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043" y="405630"/>
            <a:ext cx="8795108" cy="6593112"/>
          </a:xfrm>
        </p:spPr>
      </p:pic>
      <p:sp>
        <p:nvSpPr>
          <p:cNvPr id="6" name="Textfeld 5">
            <a:extLst>
              <a:ext uri="{FF2B5EF4-FFF2-40B4-BE49-F238E27FC236}">
                <a16:creationId xmlns:a16="http://schemas.microsoft.com/office/drawing/2014/main" id="{6C1473C9-68BA-4932-814A-7B2E662330B7}"/>
              </a:ext>
            </a:extLst>
          </p:cNvPr>
          <p:cNvSpPr txBox="1"/>
          <p:nvPr/>
        </p:nvSpPr>
        <p:spPr>
          <a:xfrm>
            <a:off x="8300278" y="6391965"/>
            <a:ext cx="1969898" cy="276999"/>
          </a:xfrm>
          <a:prstGeom prst="rect">
            <a:avLst/>
          </a:prstGeom>
          <a:noFill/>
        </p:spPr>
        <p:txBody>
          <a:bodyPr wrap="none" rtlCol="0">
            <a:spAutoFit/>
          </a:bodyPr>
          <a:lstStyle/>
          <a:p>
            <a:r>
              <a:rPr lang="de-DE" sz="1200" dirty="0"/>
              <a:t>Grafik: LAG Väterarbeit NRW</a:t>
            </a:r>
          </a:p>
        </p:txBody>
      </p:sp>
    </p:spTree>
    <p:extLst>
      <p:ext uri="{BB962C8B-B14F-4D97-AF65-F5344CB8AC3E}">
        <p14:creationId xmlns:p14="http://schemas.microsoft.com/office/powerpoint/2010/main" val="293334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B075303-8BF9-4970-A9F5-1E0118B46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836613"/>
            <a:ext cx="7235825" cy="563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8DA0D77-58D0-4275-8C9C-A33BB90F4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725488"/>
            <a:ext cx="6335713" cy="5732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7835D8D1-0DB5-4FE4-90A4-F10524636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665163"/>
            <a:ext cx="7523162" cy="552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84888BE1-FEE5-4C94-93C1-CEBDAE55A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82" y="400050"/>
            <a:ext cx="8629088" cy="6253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a:extLst>
              <a:ext uri="{FF2B5EF4-FFF2-40B4-BE49-F238E27FC236}">
                <a16:creationId xmlns:a16="http://schemas.microsoft.com/office/drawing/2014/main" id="{4FE4BD5A-7C59-4F48-A2D8-C535A885A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683" y="1597025"/>
            <a:ext cx="7705725" cy="5137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2">
            <a:extLst>
              <a:ext uri="{FF2B5EF4-FFF2-40B4-BE49-F238E27FC236}">
                <a16:creationId xmlns:a16="http://schemas.microsoft.com/office/drawing/2014/main" id="{D98165A1-3CCC-43F5-AFA2-828E1C28F3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754" y="69211"/>
            <a:ext cx="8629088" cy="64889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
            <a:extLst>
              <a:ext uri="{FF2B5EF4-FFF2-40B4-BE49-F238E27FC236}">
                <a16:creationId xmlns:a16="http://schemas.microsoft.com/office/drawing/2014/main" id="{2F123016-A6AE-43BF-BD23-43A12DCE0D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1697" y="350246"/>
            <a:ext cx="8189278" cy="61575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892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par>
                          <p:cTn id="12" fill="hold">
                            <p:stCondLst>
                              <p:cond delay="11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0"/>
                                        <p:tgtEl>
                                          <p:spTgt spid="6"/>
                                        </p:tgtEl>
                                      </p:cBhvr>
                                    </p:animEffect>
                                  </p:childTnLst>
                                </p:cTn>
                              </p:par>
                            </p:childTnLst>
                          </p:cTn>
                        </p:par>
                        <p:par>
                          <p:cTn id="16" fill="hold">
                            <p:stCondLst>
                              <p:cond delay="165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0"/>
                                        <p:tgtEl>
                                          <p:spTgt spid="7"/>
                                        </p:tgtEl>
                                      </p:cBhvr>
                                    </p:animEffect>
                                  </p:childTnLst>
                                </p:cTn>
                              </p:par>
                            </p:childTnLst>
                          </p:cTn>
                        </p:par>
                        <p:par>
                          <p:cTn id="20" fill="hold">
                            <p:stCondLst>
                              <p:cond delay="22000"/>
                            </p:stCondLst>
                            <p:childTnLst>
                              <p:par>
                                <p:cTn id="21" presetID="10" presetClass="entr" presetSubtype="0" fill="hold"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0"/>
                                        <p:tgtEl>
                                          <p:spTgt spid="9"/>
                                        </p:tgtEl>
                                      </p:cBhvr>
                                    </p:animEffect>
                                  </p:childTnLst>
                                </p:cTn>
                              </p:par>
                            </p:childTnLst>
                          </p:cTn>
                        </p:par>
                        <p:par>
                          <p:cTn id="24" fill="hold">
                            <p:stCondLst>
                              <p:cond delay="27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0"/>
                                        <p:tgtEl>
                                          <p:spTgt spid="12"/>
                                        </p:tgtEl>
                                      </p:cBhvr>
                                    </p:animEffect>
                                  </p:childTnLst>
                                </p:cTn>
                              </p:par>
                            </p:childTnLst>
                          </p:cTn>
                        </p:par>
                        <p:par>
                          <p:cTn id="28" fill="hold">
                            <p:stCondLst>
                              <p:cond delay="32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JenkoAtaman_ Foto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7" y="-303213"/>
            <a:ext cx="11515725" cy="716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62582E6B-290C-4E37-A119-84775B99DFEA}"/>
              </a:ext>
            </a:extLst>
          </p:cNvPr>
          <p:cNvSpPr>
            <a:spLocks noChangeArrowheads="1"/>
          </p:cNvSpPr>
          <p:nvPr/>
        </p:nvSpPr>
        <p:spPr bwMode="auto">
          <a:xfrm>
            <a:off x="-911616" y="2257424"/>
            <a:ext cx="71371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49263" eaLnBrk="0" hangingPunct="0">
              <a:defRPr>
                <a:solidFill>
                  <a:schemeClr val="tx1"/>
                </a:solidFill>
                <a:latin typeface="Arial" panose="020B0604020202020204" pitchFamily="34" charset="0"/>
                <a:ea typeface="MS Gothic" panose="020B0609070205080204" pitchFamily="49" charset="-128"/>
              </a:defRPr>
            </a:lvl1pPr>
            <a:lvl2pPr marL="742950" indent="-285750" eaLnBrk="0" hangingPunct="0">
              <a:defRPr>
                <a:solidFill>
                  <a:schemeClr val="tx1"/>
                </a:solidFill>
                <a:latin typeface="Arial" panose="020B0604020202020204" pitchFamily="34" charset="0"/>
                <a:ea typeface="MS Gothic" panose="020B0609070205080204" pitchFamily="49" charset="-128"/>
              </a:defRPr>
            </a:lvl2pPr>
            <a:lvl3pPr marL="1143000" indent="-228600" eaLnBrk="0" hangingPunct="0">
              <a:defRPr>
                <a:solidFill>
                  <a:schemeClr val="tx1"/>
                </a:solidFill>
                <a:latin typeface="Arial" panose="020B0604020202020204" pitchFamily="34" charset="0"/>
                <a:ea typeface="MS Gothic" panose="020B0609070205080204" pitchFamily="49" charset="-128"/>
              </a:defRPr>
            </a:lvl3pPr>
            <a:lvl4pPr marL="1600200" indent="-228600" eaLnBrk="0" hangingPunct="0">
              <a:defRPr>
                <a:solidFill>
                  <a:schemeClr val="tx1"/>
                </a:solidFill>
                <a:latin typeface="Arial" panose="020B0604020202020204" pitchFamily="34" charset="0"/>
                <a:ea typeface="MS Gothic" panose="020B0609070205080204" pitchFamily="49" charset="-128"/>
              </a:defRPr>
            </a:lvl4pPr>
            <a:lvl5pPr marL="2057400" indent="-228600" eaLnBrk="0" hangingPunct="0">
              <a:defRPr>
                <a:solidFill>
                  <a:schemeClr val="tx1"/>
                </a:solidFill>
                <a:latin typeface="Arial" panose="020B0604020202020204" pitchFamily="34" charset="0"/>
                <a:ea typeface="MS Gothic" panose="020B0609070205080204" pitchFamily="49"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Gothic" panose="020B0609070205080204" pitchFamily="49"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Gothic" panose="020B0609070205080204" pitchFamily="49"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Gothic" panose="020B0609070205080204" pitchFamily="49"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Gothic" panose="020B0609070205080204" pitchFamily="49" charset="-128"/>
              </a:defRPr>
            </a:lvl9pPr>
          </a:lstStyle>
          <a:p>
            <a:pPr algn="ctr" eaLnBrk="1" hangingPunct="1"/>
            <a:r>
              <a:rPr lang="de-DE" altLang="de-DE" sz="1400" dirty="0"/>
              <a:t>„Ich glaube, Kinder zu haben, ist das aufregendste Abenteuer,</a:t>
            </a:r>
          </a:p>
          <a:p>
            <a:pPr algn="ctr" eaLnBrk="1" hangingPunct="1"/>
            <a:r>
              <a:rPr lang="de-DE" altLang="de-DE" sz="1400" dirty="0"/>
              <a:t> das wir erleben können. Es ist der schwerste Beruf</a:t>
            </a:r>
          </a:p>
          <a:p>
            <a:pPr algn="ctr" eaLnBrk="1" hangingPunct="1"/>
            <a:r>
              <a:rPr lang="de-DE" altLang="de-DE" sz="1400" dirty="0"/>
              <a:t> und die größte Herausforderung, die ich mir denken kann,</a:t>
            </a:r>
          </a:p>
          <a:p>
            <a:pPr algn="ctr" eaLnBrk="1" hangingPunct="1"/>
            <a:r>
              <a:rPr lang="de-DE" altLang="de-DE" sz="1400" dirty="0"/>
              <a:t> und die glücklichste Erfahrung zugleich“</a:t>
            </a:r>
          </a:p>
          <a:p>
            <a:pPr algn="ctr" eaLnBrk="1" hangingPunct="1"/>
            <a:endParaRPr lang="de-DE" altLang="de-DE" sz="1400" dirty="0"/>
          </a:p>
          <a:p>
            <a:pPr algn="ctr" eaLnBrk="1" hangingPunct="1"/>
            <a:r>
              <a:rPr lang="de-DE" altLang="de-DE" sz="1400" i="1" dirty="0"/>
              <a:t>Reinhard Mey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850C8-F140-450D-9769-B104ECF6653C}"/>
              </a:ext>
            </a:extLst>
          </p:cNvPr>
          <p:cNvSpPr>
            <a:spLocks noGrp="1"/>
          </p:cNvSpPr>
          <p:nvPr>
            <p:ph type="title"/>
          </p:nvPr>
        </p:nvSpPr>
        <p:spPr/>
        <p:txBody>
          <a:bodyPr>
            <a:normAutofit/>
          </a:bodyPr>
          <a:lstStyle/>
          <a:p>
            <a:r>
              <a:rPr lang="de-DE" sz="3600" b="1" dirty="0"/>
              <a:t>Was uns wichtig war …</a:t>
            </a:r>
          </a:p>
        </p:txBody>
      </p:sp>
      <p:sp>
        <p:nvSpPr>
          <p:cNvPr id="3" name="Inhaltsplatzhalter 2">
            <a:extLst>
              <a:ext uri="{FF2B5EF4-FFF2-40B4-BE49-F238E27FC236}">
                <a16:creationId xmlns:a16="http://schemas.microsoft.com/office/drawing/2014/main" id="{5C72C9A4-6B55-4936-9C65-5917893BDCA3}"/>
              </a:ext>
            </a:extLst>
          </p:cNvPr>
          <p:cNvSpPr>
            <a:spLocks noGrp="1"/>
          </p:cNvSpPr>
          <p:nvPr>
            <p:ph idx="1"/>
          </p:nvPr>
        </p:nvSpPr>
        <p:spPr>
          <a:xfrm>
            <a:off x="838200" y="1825624"/>
            <a:ext cx="7964837" cy="5167985"/>
          </a:xfrm>
        </p:spPr>
        <p:txBody>
          <a:bodyPr>
            <a:normAutofit/>
          </a:bodyPr>
          <a:lstStyle/>
          <a:p>
            <a:pPr lvl="0">
              <a:lnSpc>
                <a:spcPct val="120000"/>
              </a:lnSpc>
            </a:pPr>
            <a:r>
              <a:rPr lang="de-DE" sz="2400" dirty="0"/>
              <a:t>Alle Maßnahmen sollen auf Grundlage der Familienbildung stattfinden.</a:t>
            </a:r>
          </a:p>
          <a:p>
            <a:pPr lvl="0">
              <a:lnSpc>
                <a:spcPct val="120000"/>
              </a:lnSpc>
            </a:pPr>
            <a:r>
              <a:rPr lang="de-DE" sz="2400" dirty="0"/>
              <a:t>Sollen in enger Kooperation mit Ev. Kindertageseinrichtung und Kirchengemeinden geplant werden. Ziel: Wir wollen die Väter erreichen an den Schnittstellen wo sie ohnehin vorkommen. </a:t>
            </a:r>
          </a:p>
          <a:p>
            <a:pPr lvl="0">
              <a:lnSpc>
                <a:spcPct val="120000"/>
              </a:lnSpc>
            </a:pPr>
            <a:r>
              <a:rPr lang="de-DE" sz="2400" dirty="0"/>
              <a:t>Wir wollen Väter in ihrer Erziehungskompetenz und –</a:t>
            </a:r>
            <a:r>
              <a:rPr lang="de-DE" sz="2400" dirty="0" err="1"/>
              <a:t>verantwortung</a:t>
            </a:r>
            <a:r>
              <a:rPr lang="de-DE" sz="2400" dirty="0"/>
              <a:t> stärken und zu aktiver Vaterschaft ermutigen. Die Väter sollen bei der Entstehung der Maßnahme weitestgehend beteiligt werden.</a:t>
            </a:r>
          </a:p>
          <a:p>
            <a:endParaRPr lang="de-DE" dirty="0"/>
          </a:p>
        </p:txBody>
      </p:sp>
      <p:pic>
        <p:nvPicPr>
          <p:cNvPr id="5" name="Picture 5">
            <a:extLst>
              <a:ext uri="{FF2B5EF4-FFF2-40B4-BE49-F238E27FC236}">
                <a16:creationId xmlns:a16="http://schemas.microsoft.com/office/drawing/2014/main" id="{1FD6EFF4-643A-4068-A9FD-5AE472CF154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349839" y="144705"/>
            <a:ext cx="2546607" cy="158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7252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D44F6-BF48-45DE-994A-73B3C4EAFCEC}"/>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4B97CF5C-E984-4607-AA46-9B3013A9290C}"/>
              </a:ext>
            </a:extLst>
          </p:cNvPr>
          <p:cNvSpPr>
            <a:spLocks noGrp="1"/>
          </p:cNvSpPr>
          <p:nvPr>
            <p:ph type="subTitle" idx="1"/>
          </p:nvPr>
        </p:nvSpPr>
        <p:spPr/>
        <p:txBody>
          <a:bodyPr/>
          <a:lstStyle/>
          <a:p>
            <a:endParaRPr lang="de-DE"/>
          </a:p>
        </p:txBody>
      </p:sp>
      <p:pic>
        <p:nvPicPr>
          <p:cNvPr id="4" name="Picture 5">
            <a:extLst>
              <a:ext uri="{FF2B5EF4-FFF2-40B4-BE49-F238E27FC236}">
                <a16:creationId xmlns:a16="http://schemas.microsoft.com/office/drawing/2014/main" id="{26D9CAC6-227C-48FC-B927-D0E729F09D8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287724" y="1602581"/>
            <a:ext cx="3887787" cy="2417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1125C162-77FE-4B1A-982C-087CE41D83E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19250" y="4721225"/>
            <a:ext cx="2008188" cy="1327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22DBD4AD-C696-4F3A-B970-DDC41FD2A2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61363" y="4867413"/>
            <a:ext cx="2211387" cy="147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ld Vater wickelt Kind">
            <a:extLst>
              <a:ext uri="{FF2B5EF4-FFF2-40B4-BE49-F238E27FC236}">
                <a16:creationId xmlns:a16="http://schemas.microsoft.com/office/drawing/2014/main" id="{3C871D74-6349-4BE8-921E-0FBC3F8CA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369" y="304903"/>
            <a:ext cx="2463346" cy="339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as Kind und sein Vater">
            <a:extLst>
              <a:ext uri="{FF2B5EF4-FFF2-40B4-BE49-F238E27FC236}">
                <a16:creationId xmlns:a16="http://schemas.microsoft.com/office/drawing/2014/main" id="{FAD5B343-93AE-43C4-B8CA-9DA1B8B10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521" y="823912"/>
            <a:ext cx="255574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93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AA9C73E-406B-42CB-AD1C-AFFF0B1BD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0522" y="442799"/>
            <a:ext cx="2938206" cy="6368896"/>
          </a:xfrm>
        </p:spPr>
      </p:pic>
    </p:spTree>
    <p:extLst>
      <p:ext uri="{BB962C8B-B14F-4D97-AF65-F5344CB8AC3E}">
        <p14:creationId xmlns:p14="http://schemas.microsoft.com/office/powerpoint/2010/main" val="2660453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7A34DD9-04C2-4F9E-BC6B-AF72C9151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103" y="67504"/>
            <a:ext cx="8949463" cy="6790496"/>
          </a:xfrm>
        </p:spPr>
      </p:pic>
    </p:spTree>
    <p:extLst>
      <p:ext uri="{BB962C8B-B14F-4D97-AF65-F5344CB8AC3E}">
        <p14:creationId xmlns:p14="http://schemas.microsoft.com/office/powerpoint/2010/main" val="3817189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170" name="Picture 2" descr="Quellbild anzeigen">
            <a:extLst>
              <a:ext uri="{FF2B5EF4-FFF2-40B4-BE49-F238E27FC236}">
                <a16:creationId xmlns:a16="http://schemas.microsoft.com/office/drawing/2014/main" id="{44638E02-A0CF-4CCE-AD94-BB994C588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1"/>
          <a:stretch/>
        </p:blipFill>
        <p:spPr bwMode="auto">
          <a:xfrm>
            <a:off x="1739809" y="643466"/>
            <a:ext cx="8712381"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01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850C8-F140-450D-9769-B104ECF6653C}"/>
              </a:ext>
            </a:extLst>
          </p:cNvPr>
          <p:cNvSpPr>
            <a:spLocks noGrp="1"/>
          </p:cNvSpPr>
          <p:nvPr>
            <p:ph type="title"/>
          </p:nvPr>
        </p:nvSpPr>
        <p:spPr/>
        <p:txBody>
          <a:bodyPr>
            <a:normAutofit/>
          </a:bodyPr>
          <a:lstStyle/>
          <a:p>
            <a:r>
              <a:rPr lang="de-DE" sz="3600" b="1" dirty="0"/>
              <a:t>Was uns wichtig war …</a:t>
            </a:r>
          </a:p>
        </p:txBody>
      </p:sp>
      <p:sp>
        <p:nvSpPr>
          <p:cNvPr id="3" name="Inhaltsplatzhalter 2">
            <a:extLst>
              <a:ext uri="{FF2B5EF4-FFF2-40B4-BE49-F238E27FC236}">
                <a16:creationId xmlns:a16="http://schemas.microsoft.com/office/drawing/2014/main" id="{5C72C9A4-6B55-4936-9C65-5917893BDCA3}"/>
              </a:ext>
            </a:extLst>
          </p:cNvPr>
          <p:cNvSpPr>
            <a:spLocks noGrp="1"/>
          </p:cNvSpPr>
          <p:nvPr>
            <p:ph idx="1"/>
          </p:nvPr>
        </p:nvSpPr>
        <p:spPr>
          <a:xfrm>
            <a:off x="838200" y="1825624"/>
            <a:ext cx="10515600" cy="5167985"/>
          </a:xfrm>
        </p:spPr>
        <p:txBody>
          <a:bodyPr>
            <a:normAutofit fontScale="92500"/>
          </a:bodyPr>
          <a:lstStyle/>
          <a:p>
            <a:pPr lvl="0">
              <a:lnSpc>
                <a:spcPct val="120000"/>
              </a:lnSpc>
            </a:pPr>
            <a:r>
              <a:rPr lang="de-DE" sz="2600" dirty="0"/>
              <a:t>Wir wollen neben erlebnispädagogischen Inhalten und Impulsen uns auch reflexiv mit der Vaterrolle, und deren Ausgestaltung auseinandersetzen. Dies soll in „Väterrunden“ geschehen, die einen festen Platz im Seminar haben sollen. </a:t>
            </a:r>
          </a:p>
          <a:p>
            <a:pPr lvl="0">
              <a:lnSpc>
                <a:spcPct val="120000"/>
              </a:lnSpc>
            </a:pPr>
            <a:r>
              <a:rPr lang="de-DE" sz="2600" dirty="0"/>
              <a:t>Wir wollen als Kirche in Kontakt mit Männern treten, um ihnen nachhaltig und spürbar das Gefühl zu geben erwünscht zu sein. Wir möchten ihnen ermöglichen Ausdrucksformen des Glaubens kennen zu lernen und darüber zu sprechen. </a:t>
            </a:r>
          </a:p>
          <a:p>
            <a:pPr lvl="0">
              <a:lnSpc>
                <a:spcPct val="120000"/>
              </a:lnSpc>
            </a:pPr>
            <a:r>
              <a:rPr lang="de-DE" sz="2600" dirty="0"/>
              <a:t>Wir wollen uns als Bildungsträger im Schwerpunkt auf Wochenendseminare fokussieren, weil am Wochenende die Väter eher Zeit haben und die Zeitspanne eines Wochenendes viele Gelegenheiten bietet in Kontakt zu kommen.</a:t>
            </a:r>
          </a:p>
          <a:p>
            <a:endParaRPr lang="de-DE" dirty="0"/>
          </a:p>
        </p:txBody>
      </p:sp>
      <p:pic>
        <p:nvPicPr>
          <p:cNvPr id="4" name="Picture 5">
            <a:extLst>
              <a:ext uri="{FF2B5EF4-FFF2-40B4-BE49-F238E27FC236}">
                <a16:creationId xmlns:a16="http://schemas.microsoft.com/office/drawing/2014/main" id="{1899ED03-D1C2-4926-A159-34805D05F62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349839" y="144705"/>
            <a:ext cx="2546607" cy="158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6500813" y="3030538"/>
            <a:ext cx="2019300" cy="2101850"/>
            <a:chOff x="3135" y="1909"/>
            <a:chExt cx="1272" cy="1324"/>
          </a:xfrm>
        </p:grpSpPr>
        <p:sp>
          <p:nvSpPr>
            <p:cNvPr id="17454" name="Oval 3"/>
            <p:cNvSpPr>
              <a:spLocks noChangeArrowheads="1"/>
            </p:cNvSpPr>
            <p:nvPr/>
          </p:nvSpPr>
          <p:spPr bwMode="auto">
            <a:xfrm>
              <a:off x="3135" y="1957"/>
              <a:ext cx="1272" cy="1276"/>
            </a:xfrm>
            <a:prstGeom prst="ellipse">
              <a:avLst/>
            </a:prstGeom>
            <a:solidFill>
              <a:srgbClr val="FFFFFF"/>
            </a:solidFill>
            <a:ln w="2844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0"/>
                </a:spcBef>
                <a:buClrTx/>
                <a:buSzTx/>
                <a:buFontTx/>
                <a:buNone/>
                <a:defRPr/>
              </a:pPr>
              <a:endParaRPr lang="de-DE" altLang="de-DE" sz="1800">
                <a:solidFill>
                  <a:schemeClr val="tx1"/>
                </a:solidFill>
                <a:latin typeface="Arial" charset="0"/>
              </a:endParaRPr>
            </a:p>
          </p:txBody>
        </p:sp>
        <p:sp>
          <p:nvSpPr>
            <p:cNvPr id="17455" name="Text Box 4"/>
            <p:cNvSpPr txBox="1">
              <a:spLocks noChangeArrowheads="1"/>
            </p:cNvSpPr>
            <p:nvPr/>
          </p:nvSpPr>
          <p:spPr bwMode="auto">
            <a:xfrm>
              <a:off x="3271" y="2275"/>
              <a:ext cx="923" cy="264"/>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algn="ctr">
                <a:spcBef>
                  <a:spcPct val="0"/>
                </a:spcBef>
                <a:buFont typeface="Arial" charset="0"/>
                <a:buNone/>
                <a:defRPr/>
              </a:pPr>
              <a:r>
                <a:rPr lang="en-GB" altLang="de-DE" sz="1200">
                  <a:latin typeface="Arial" charset="0"/>
                  <a:ea typeface="Arial Unicode MS" charset="0"/>
                </a:rPr>
                <a:t>Gemeinsame Zeit</a:t>
              </a:r>
            </a:p>
            <a:p>
              <a:pPr algn="ctr">
                <a:spcBef>
                  <a:spcPct val="0"/>
                </a:spcBef>
                <a:buFont typeface="Arial" charset="0"/>
                <a:buNone/>
                <a:defRPr/>
              </a:pPr>
              <a:r>
                <a:rPr lang="en-GB" altLang="de-DE" sz="1200">
                  <a:latin typeface="Arial" charset="0"/>
                  <a:ea typeface="Arial Unicode MS" charset="0"/>
                </a:rPr>
                <a:t> mit den Kindern</a:t>
              </a:r>
            </a:p>
          </p:txBody>
        </p:sp>
        <p:sp>
          <p:nvSpPr>
            <p:cNvPr id="29743" name="WordArt 5"/>
            <p:cNvSpPr>
              <a:spLocks noChangeArrowheads="1" noChangeShapeType="1" noTextEdit="1"/>
            </p:cNvSpPr>
            <p:nvPr/>
          </p:nvSpPr>
          <p:spPr bwMode="auto">
            <a:xfrm>
              <a:off x="3334" y="1909"/>
              <a:ext cx="872" cy="326"/>
            </a:xfrm>
            <a:prstGeom prst="rect">
              <a:avLst/>
            </a:prstGeom>
          </p:spPr>
          <p:txBody>
            <a:bodyPr spcFirstLastPara="1" wrap="none" fromWordArt="1">
              <a:prstTxWarp prst="textArchUp">
                <a:avLst>
                  <a:gd name="adj" fmla="val 10800000"/>
                </a:avLst>
              </a:prstTxWarp>
            </a:bodyPr>
            <a:lstStyle/>
            <a:p>
              <a:pPr algn="ctr"/>
              <a:r>
                <a:rPr lang="de-DE" sz="1400" kern="10">
                  <a:ln w="9525">
                    <a:solidFill>
                      <a:srgbClr val="000000"/>
                    </a:solidFill>
                    <a:round/>
                    <a:headEnd/>
                    <a:tailEnd/>
                  </a:ln>
                  <a:solidFill>
                    <a:srgbClr val="000000"/>
                  </a:solidFill>
                  <a:latin typeface="Arial Unicode MS" charset="0"/>
                  <a:ea typeface="Arial Unicode MS" charset="0"/>
                  <a:cs typeface="Arial Unicode MS" charset="0"/>
                </a:rPr>
                <a:t>   Vater-Kind-Wochenende</a:t>
              </a:r>
            </a:p>
          </p:txBody>
        </p:sp>
      </p:grpSp>
      <p:grpSp>
        <p:nvGrpSpPr>
          <p:cNvPr id="106502" name="Group 6"/>
          <p:cNvGrpSpPr>
            <a:grpSpLocks/>
          </p:cNvGrpSpPr>
          <p:nvPr/>
        </p:nvGrpSpPr>
        <p:grpSpPr bwMode="auto">
          <a:xfrm>
            <a:off x="6789738" y="4330701"/>
            <a:ext cx="1511300" cy="720725"/>
            <a:chOff x="3317" y="2728"/>
            <a:chExt cx="952" cy="454"/>
          </a:xfrm>
        </p:grpSpPr>
        <p:grpSp>
          <p:nvGrpSpPr>
            <p:cNvPr id="29737" name="Group 7"/>
            <p:cNvGrpSpPr>
              <a:grpSpLocks/>
            </p:cNvGrpSpPr>
            <p:nvPr/>
          </p:nvGrpSpPr>
          <p:grpSpPr bwMode="auto">
            <a:xfrm>
              <a:off x="3317" y="2728"/>
              <a:ext cx="952" cy="318"/>
              <a:chOff x="2965" y="1328"/>
              <a:chExt cx="1387" cy="615"/>
            </a:xfrm>
          </p:grpSpPr>
          <p:sp>
            <p:nvSpPr>
              <p:cNvPr id="17452" name="Line 8"/>
              <p:cNvSpPr>
                <a:spLocks noChangeShapeType="1"/>
              </p:cNvSpPr>
              <p:nvPr/>
            </p:nvSpPr>
            <p:spPr bwMode="auto">
              <a:xfrm flipV="1">
                <a:off x="2965" y="1328"/>
                <a:ext cx="624" cy="6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de-DE"/>
              </a:p>
            </p:txBody>
          </p:sp>
          <p:sp>
            <p:nvSpPr>
              <p:cNvPr id="17453" name="Line 9"/>
              <p:cNvSpPr>
                <a:spLocks noChangeShapeType="1"/>
              </p:cNvSpPr>
              <p:nvPr/>
            </p:nvSpPr>
            <p:spPr bwMode="auto">
              <a:xfrm>
                <a:off x="3589" y="1332"/>
                <a:ext cx="763" cy="540"/>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de-DE"/>
              </a:p>
            </p:txBody>
          </p:sp>
        </p:grpSp>
        <p:sp>
          <p:nvSpPr>
            <p:cNvPr id="17451" name="Text Box 10"/>
            <p:cNvSpPr txBox="1">
              <a:spLocks noChangeArrowheads="1"/>
            </p:cNvSpPr>
            <p:nvPr/>
          </p:nvSpPr>
          <p:spPr bwMode="auto">
            <a:xfrm>
              <a:off x="3407" y="2966"/>
              <a:ext cx="792"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a:spcBef>
                  <a:spcPct val="0"/>
                </a:spcBef>
                <a:buFont typeface="Arial" charset="0"/>
                <a:buNone/>
                <a:defRPr/>
              </a:pPr>
              <a:r>
                <a:rPr lang="en-GB" altLang="de-DE" sz="1200" b="1">
                  <a:latin typeface="Arial" charset="0"/>
                  <a:ea typeface="Arial Unicode MS" charset="0"/>
                </a:rPr>
                <a:t>Väterrunden</a:t>
              </a:r>
            </a:p>
          </p:txBody>
        </p:sp>
      </p:grpSp>
      <p:grpSp>
        <p:nvGrpSpPr>
          <p:cNvPr id="106507" name="Group 11"/>
          <p:cNvGrpSpPr>
            <a:grpSpLocks/>
          </p:cNvGrpSpPr>
          <p:nvPr/>
        </p:nvGrpSpPr>
        <p:grpSpPr bwMode="auto">
          <a:xfrm>
            <a:off x="3441701" y="3448050"/>
            <a:ext cx="1763713" cy="846138"/>
            <a:chOff x="1208" y="2172"/>
            <a:chExt cx="1111" cy="533"/>
          </a:xfrm>
        </p:grpSpPr>
        <p:pic>
          <p:nvPicPr>
            <p:cNvPr id="174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 y="2172"/>
              <a:ext cx="829" cy="5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49" name="Text Box 13"/>
            <p:cNvSpPr txBox="1">
              <a:spLocks noChangeArrowheads="1"/>
            </p:cNvSpPr>
            <p:nvPr/>
          </p:nvSpPr>
          <p:spPr bwMode="auto">
            <a:xfrm>
              <a:off x="1208" y="2320"/>
              <a:ext cx="1111" cy="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algn="ctr">
                <a:spcBef>
                  <a:spcPct val="0"/>
                </a:spcBef>
                <a:buFont typeface="Arial" charset="0"/>
                <a:buNone/>
                <a:defRPr/>
              </a:pPr>
              <a:r>
                <a:rPr lang="en-GB" altLang="de-DE" sz="800" b="1">
                  <a:latin typeface="Arial" charset="0"/>
                  <a:ea typeface="Arial Unicode MS" charset="0"/>
                </a:rPr>
                <a:t>Erstes </a:t>
              </a:r>
            </a:p>
            <a:p>
              <a:pPr algn="ctr">
                <a:spcBef>
                  <a:spcPct val="0"/>
                </a:spcBef>
                <a:buFont typeface="Arial" charset="0"/>
                <a:buNone/>
                <a:defRPr/>
              </a:pPr>
              <a:r>
                <a:rPr lang="en-GB" altLang="de-DE" sz="800" b="1">
                  <a:latin typeface="Arial" charset="0"/>
                  <a:ea typeface="Arial Unicode MS" charset="0"/>
                </a:rPr>
                <a:t>Vorbereitungstreffen</a:t>
              </a:r>
            </a:p>
          </p:txBody>
        </p:sp>
      </p:grpSp>
      <p:grpSp>
        <p:nvGrpSpPr>
          <p:cNvPr id="106510" name="Group 14"/>
          <p:cNvGrpSpPr>
            <a:grpSpLocks/>
          </p:cNvGrpSpPr>
          <p:nvPr/>
        </p:nvGrpSpPr>
        <p:grpSpPr bwMode="auto">
          <a:xfrm>
            <a:off x="4897439" y="3448050"/>
            <a:ext cx="1747837" cy="884238"/>
            <a:chOff x="2125" y="2172"/>
            <a:chExt cx="1101" cy="557"/>
          </a:xfrm>
        </p:grpSpPr>
        <p:pic>
          <p:nvPicPr>
            <p:cNvPr id="1744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 y="2172"/>
              <a:ext cx="817" cy="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47" name="Text Box 16"/>
            <p:cNvSpPr txBox="1">
              <a:spLocks noChangeArrowheads="1"/>
            </p:cNvSpPr>
            <p:nvPr/>
          </p:nvSpPr>
          <p:spPr bwMode="auto">
            <a:xfrm>
              <a:off x="2125" y="2320"/>
              <a:ext cx="1101"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algn="ctr">
                <a:spcBef>
                  <a:spcPct val="0"/>
                </a:spcBef>
                <a:buFont typeface="Arial" charset="0"/>
                <a:buNone/>
                <a:defRPr/>
              </a:pPr>
              <a:r>
                <a:rPr lang="en-GB" altLang="de-DE" sz="800" b="1">
                  <a:latin typeface="Arial" charset="0"/>
                  <a:ea typeface="Arial Unicode MS" charset="0"/>
                </a:rPr>
                <a:t>Zweites</a:t>
              </a:r>
            </a:p>
            <a:p>
              <a:pPr algn="ctr">
                <a:spcBef>
                  <a:spcPct val="0"/>
                </a:spcBef>
                <a:buFont typeface="Arial" charset="0"/>
                <a:buNone/>
                <a:defRPr/>
              </a:pPr>
              <a:r>
                <a:rPr lang="en-GB" altLang="de-DE" sz="800" b="1">
                  <a:latin typeface="Arial" charset="0"/>
                  <a:ea typeface="Arial Unicode MS" charset="0"/>
                </a:rPr>
                <a:t> Vorbereitungstreffen</a:t>
              </a:r>
            </a:p>
          </p:txBody>
        </p:sp>
      </p:grpSp>
      <p:grpSp>
        <p:nvGrpSpPr>
          <p:cNvPr id="106513" name="Group 17"/>
          <p:cNvGrpSpPr>
            <a:grpSpLocks/>
          </p:cNvGrpSpPr>
          <p:nvPr/>
        </p:nvGrpSpPr>
        <p:grpSpPr bwMode="auto">
          <a:xfrm>
            <a:off x="8342313" y="3395663"/>
            <a:ext cx="1714500" cy="855662"/>
            <a:chOff x="4286" y="2139"/>
            <a:chExt cx="1080" cy="539"/>
          </a:xfrm>
        </p:grpSpPr>
        <p:pic>
          <p:nvPicPr>
            <p:cNvPr id="1744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 y="2139"/>
              <a:ext cx="808" cy="4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45" name="Text Box 19"/>
            <p:cNvSpPr txBox="1">
              <a:spLocks noChangeArrowheads="1"/>
            </p:cNvSpPr>
            <p:nvPr/>
          </p:nvSpPr>
          <p:spPr bwMode="auto">
            <a:xfrm>
              <a:off x="4286" y="2318"/>
              <a:ext cx="1080"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algn="ctr">
                <a:spcBef>
                  <a:spcPct val="0"/>
                </a:spcBef>
                <a:buFont typeface="Arial" charset="0"/>
                <a:buNone/>
                <a:defRPr/>
              </a:pPr>
              <a:r>
                <a:rPr lang="en-GB" altLang="de-DE" sz="800" b="1">
                  <a:latin typeface="Arial" charset="0"/>
                  <a:ea typeface="Arial Unicode MS" charset="0"/>
                </a:rPr>
                <a:t>Nachbereitungs-</a:t>
              </a:r>
            </a:p>
            <a:p>
              <a:pPr algn="ctr">
                <a:spcBef>
                  <a:spcPct val="0"/>
                </a:spcBef>
                <a:buFont typeface="Arial" charset="0"/>
                <a:buNone/>
                <a:defRPr/>
              </a:pPr>
              <a:r>
                <a:rPr lang="en-GB" altLang="de-DE" sz="800" b="1">
                  <a:latin typeface="Arial" charset="0"/>
                  <a:ea typeface="Arial Unicode MS" charset="0"/>
                </a:rPr>
                <a:t> treffen</a:t>
              </a:r>
            </a:p>
          </p:txBody>
        </p:sp>
      </p:grpSp>
      <p:sp>
        <p:nvSpPr>
          <p:cNvPr id="17415" name="Text Box 21"/>
          <p:cNvSpPr txBox="1">
            <a:spLocks noChangeArrowheads="1"/>
          </p:cNvSpPr>
          <p:nvPr/>
        </p:nvSpPr>
        <p:spPr bwMode="auto">
          <a:xfrm>
            <a:off x="6026150" y="692150"/>
            <a:ext cx="1841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0"/>
              </a:spcBef>
              <a:buClrTx/>
              <a:buSzTx/>
              <a:buFontTx/>
              <a:buNone/>
              <a:defRPr/>
            </a:pPr>
            <a:endParaRPr lang="de-DE" altLang="de-DE" sz="1800">
              <a:solidFill>
                <a:schemeClr val="tx1"/>
              </a:solidFill>
              <a:latin typeface="Arial" charset="0"/>
            </a:endParaRPr>
          </a:p>
        </p:txBody>
      </p:sp>
      <p:sp>
        <p:nvSpPr>
          <p:cNvPr id="106518" name="Rectangle 22"/>
          <p:cNvSpPr>
            <a:spLocks noChangeArrowheads="1"/>
          </p:cNvSpPr>
          <p:nvPr/>
        </p:nvSpPr>
        <p:spPr bwMode="auto">
          <a:xfrm>
            <a:off x="4946650" y="382589"/>
            <a:ext cx="3886200" cy="89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eaLnBrk="1" hangingPunct="1">
              <a:spcBef>
                <a:spcPct val="0"/>
              </a:spcBef>
              <a:buFont typeface="Arial" charset="0"/>
              <a:buNone/>
              <a:defRPr/>
            </a:pPr>
            <a:r>
              <a:rPr lang="en-GB" altLang="de-DE" sz="2600" b="1" dirty="0" err="1">
                <a:latin typeface="Arial" charset="0"/>
                <a:ea typeface="Arial Unicode MS" charset="0"/>
                <a:cs typeface="Arial" charset="0"/>
              </a:rPr>
              <a:t>Vätergruppe</a:t>
            </a:r>
            <a:r>
              <a:rPr lang="en-GB" altLang="de-DE" sz="2600" b="1" dirty="0">
                <a:latin typeface="Arial" charset="0"/>
                <a:ea typeface="Arial Unicode MS" charset="0"/>
                <a:cs typeface="Arial" charset="0"/>
              </a:rPr>
              <a:t> auf Zeit</a:t>
            </a:r>
          </a:p>
          <a:p>
            <a:pPr>
              <a:spcBef>
                <a:spcPct val="0"/>
              </a:spcBef>
              <a:buFont typeface="Arial" charset="0"/>
              <a:buNone/>
              <a:defRPr/>
            </a:pPr>
            <a:endParaRPr lang="en-GB" altLang="de-DE" sz="2600" b="1" dirty="0">
              <a:latin typeface="Arial" charset="0"/>
              <a:ea typeface="Arial Unicode MS" charset="0"/>
              <a:cs typeface="Arial" charset="0"/>
            </a:endParaRPr>
          </a:p>
        </p:txBody>
      </p:sp>
      <p:sp>
        <p:nvSpPr>
          <p:cNvPr id="17417" name="Text Box 23"/>
          <p:cNvSpPr txBox="1">
            <a:spLocks noChangeArrowheads="1"/>
          </p:cNvSpPr>
          <p:nvPr/>
        </p:nvSpPr>
        <p:spPr bwMode="auto">
          <a:xfrm>
            <a:off x="6096000" y="6237289"/>
            <a:ext cx="4572000" cy="346075"/>
          </a:xfrm>
          <a:prstGeom prst="rect">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defTabSz="449263" eaLnBrk="0" hangingPunct="0">
              <a:spcBef>
                <a:spcPts val="8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charset="0"/>
                <a:ea typeface="MS Gothic" charset="-128"/>
              </a:defRPr>
            </a:lvl1pPr>
            <a:lvl2pPr marL="741363" indent="-284163" defTabSz="449263" eaLnBrk="0" hangingPunct="0">
              <a:spcBef>
                <a:spcPts val="7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charset="0"/>
                <a:ea typeface="MS Gothic" charset="-128"/>
              </a:defRPr>
            </a:lvl2pPr>
            <a:lvl3pPr marL="1143000" indent="-228600" defTabSz="449263" eaLnBrk="0" hangingPunct="0">
              <a:spcBef>
                <a:spcPts val="6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MS Gothic" charset="-128"/>
              </a:defRPr>
            </a:lvl3pPr>
            <a:lvl4pPr marL="16002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4pPr>
            <a:lvl5pPr marL="2057400" indent="-228600" defTabSz="449263" eaLnBrk="0" hangingPunct="0">
              <a:spcBef>
                <a:spcPts val="500"/>
              </a:spcBef>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5pPr>
            <a:lvl6pPr marL="25146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6pPr>
            <a:lvl7pPr marL="29718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7pPr>
            <a:lvl8pPr marL="34290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8pPr>
            <a:lvl9pPr marL="3886200" indent="-228600" defTabSz="449263" eaLnBrk="0" fontAlgn="base" hangingPunct="0">
              <a:spcBef>
                <a:spcPts val="500"/>
              </a:spcBef>
              <a:spcAft>
                <a:spcPct val="0"/>
              </a:spcAft>
              <a:buClr>
                <a:srgbClr val="000000"/>
              </a:buClr>
              <a:buSzPct val="100000"/>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charset="0"/>
                <a:ea typeface="MS Gothic" charset="-128"/>
              </a:defRPr>
            </a:lvl9pPr>
          </a:lstStyle>
          <a:p>
            <a:pPr>
              <a:spcBef>
                <a:spcPct val="0"/>
              </a:spcBef>
              <a:buFont typeface="Arial" charset="0"/>
              <a:buNone/>
              <a:defRPr/>
            </a:pPr>
            <a:r>
              <a:rPr lang="en-GB" altLang="de-DE" sz="800" b="1" dirty="0">
                <a:latin typeface="Arial" charset="0"/>
                <a:ea typeface="Arial Unicode MS" charset="0"/>
              </a:rPr>
              <a:t>Jürgen Haas – </a:t>
            </a:r>
            <a:r>
              <a:rPr lang="en-GB" altLang="de-DE" sz="800" b="1" dirty="0" err="1">
                <a:latin typeface="Arial" charset="0"/>
                <a:ea typeface="Arial Unicode MS" charset="0"/>
              </a:rPr>
              <a:t>Konzeptionelle</a:t>
            </a:r>
            <a:r>
              <a:rPr lang="en-GB" altLang="de-DE" sz="800" b="1" dirty="0">
                <a:latin typeface="Arial" charset="0"/>
                <a:ea typeface="Arial Unicode MS" charset="0"/>
              </a:rPr>
              <a:t> </a:t>
            </a:r>
            <a:r>
              <a:rPr lang="en-GB" altLang="de-DE" sz="800" b="1" dirty="0" err="1">
                <a:latin typeface="Arial" charset="0"/>
                <a:ea typeface="Arial Unicode MS" charset="0"/>
              </a:rPr>
              <a:t>Struktur</a:t>
            </a:r>
            <a:r>
              <a:rPr lang="en-GB" altLang="de-DE" sz="800" b="1" dirty="0">
                <a:latin typeface="Arial" charset="0"/>
                <a:ea typeface="Arial Unicode MS" charset="0"/>
              </a:rPr>
              <a:t> von </a:t>
            </a:r>
            <a:r>
              <a:rPr lang="en-GB" altLang="de-DE" sz="800" b="1" dirty="0" err="1">
                <a:latin typeface="Arial" charset="0"/>
                <a:ea typeface="Arial Unicode MS" charset="0"/>
              </a:rPr>
              <a:t>Vater</a:t>
            </a:r>
            <a:r>
              <a:rPr lang="en-GB" altLang="de-DE" sz="800" b="1" dirty="0">
                <a:latin typeface="Arial" charset="0"/>
                <a:ea typeface="Arial Unicode MS" charset="0"/>
              </a:rPr>
              <a:t>- Kind-</a:t>
            </a:r>
            <a:r>
              <a:rPr lang="en-GB" altLang="de-DE" sz="800" b="1" dirty="0" err="1">
                <a:latin typeface="Arial" charset="0"/>
                <a:ea typeface="Arial Unicode MS" charset="0"/>
              </a:rPr>
              <a:t>Seminaren</a:t>
            </a:r>
            <a:r>
              <a:rPr lang="en-GB" altLang="de-DE" sz="800" b="1" dirty="0">
                <a:latin typeface="Arial" charset="0"/>
                <a:ea typeface="Arial Unicode MS" charset="0"/>
              </a:rPr>
              <a:t> (Stand: 17.08.2021)</a:t>
            </a:r>
          </a:p>
        </p:txBody>
      </p:sp>
      <p:sp>
        <p:nvSpPr>
          <p:cNvPr id="106520" name="Line 24"/>
          <p:cNvSpPr>
            <a:spLocks noChangeShapeType="1"/>
          </p:cNvSpPr>
          <p:nvPr/>
        </p:nvSpPr>
        <p:spPr bwMode="auto">
          <a:xfrm>
            <a:off x="4440238" y="2755900"/>
            <a:ext cx="1439862" cy="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06521" name="Text Box 25"/>
          <p:cNvSpPr txBox="1">
            <a:spLocks noChangeArrowheads="1"/>
          </p:cNvSpPr>
          <p:nvPr/>
        </p:nvSpPr>
        <p:spPr bwMode="auto">
          <a:xfrm>
            <a:off x="3719513" y="1787526"/>
            <a:ext cx="1439862"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50000"/>
              </a:spcBef>
              <a:buClrTx/>
              <a:buSzTx/>
              <a:buFontTx/>
              <a:buNone/>
              <a:defRPr/>
            </a:pPr>
            <a:r>
              <a:rPr lang="de-DE" altLang="de-DE" sz="1000">
                <a:solidFill>
                  <a:schemeClr val="tx1"/>
                </a:solidFill>
                <a:latin typeface="Arial" charset="0"/>
              </a:rPr>
              <a:t>Beginn Planungs-phase mit den Vätern</a:t>
            </a:r>
          </a:p>
          <a:p>
            <a:pPr eaLnBrk="1" hangingPunct="1">
              <a:spcBef>
                <a:spcPct val="50000"/>
              </a:spcBef>
              <a:buClrTx/>
              <a:buSzTx/>
              <a:buFontTx/>
              <a:buNone/>
              <a:defRPr/>
            </a:pPr>
            <a:r>
              <a:rPr lang="de-DE" altLang="de-DE" sz="1000">
                <a:solidFill>
                  <a:schemeClr val="tx1"/>
                </a:solidFill>
                <a:latin typeface="Arial" charset="0"/>
              </a:rPr>
              <a:t>Ca. 2 – 3  Monate</a:t>
            </a:r>
            <a:r>
              <a:rPr lang="de-DE" altLang="de-DE" sz="1200">
                <a:solidFill>
                  <a:schemeClr val="tx1"/>
                </a:solidFill>
                <a:latin typeface="Arial" charset="0"/>
              </a:rPr>
              <a:t> </a:t>
            </a:r>
            <a:r>
              <a:rPr lang="de-DE" altLang="de-DE" sz="1000">
                <a:solidFill>
                  <a:schemeClr val="tx1"/>
                </a:solidFill>
                <a:latin typeface="Arial" charset="0"/>
              </a:rPr>
              <a:t>vor dem Wochenende</a:t>
            </a:r>
            <a:endParaRPr lang="de-DE" altLang="de-DE" sz="1200">
              <a:solidFill>
                <a:schemeClr val="tx1"/>
              </a:solidFill>
              <a:latin typeface="Arial" charset="0"/>
            </a:endParaRPr>
          </a:p>
        </p:txBody>
      </p:sp>
      <p:sp>
        <p:nvSpPr>
          <p:cNvPr id="106522" name="Line 26"/>
          <p:cNvSpPr>
            <a:spLocks noChangeShapeType="1"/>
          </p:cNvSpPr>
          <p:nvPr/>
        </p:nvSpPr>
        <p:spPr bwMode="auto">
          <a:xfrm>
            <a:off x="5899150" y="2684464"/>
            <a:ext cx="0" cy="649287"/>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grpSp>
        <p:nvGrpSpPr>
          <p:cNvPr id="106523" name="Group 27"/>
          <p:cNvGrpSpPr>
            <a:grpSpLocks/>
          </p:cNvGrpSpPr>
          <p:nvPr/>
        </p:nvGrpSpPr>
        <p:grpSpPr bwMode="auto">
          <a:xfrm>
            <a:off x="5232400" y="1243014"/>
            <a:ext cx="2159000" cy="1512887"/>
            <a:chOff x="2336" y="783"/>
            <a:chExt cx="1360" cy="953"/>
          </a:xfrm>
        </p:grpSpPr>
        <p:sp>
          <p:nvSpPr>
            <p:cNvPr id="17442" name="Line 28"/>
            <p:cNvSpPr>
              <a:spLocks noChangeShapeType="1"/>
            </p:cNvSpPr>
            <p:nvPr/>
          </p:nvSpPr>
          <p:spPr bwMode="auto">
            <a:xfrm>
              <a:off x="2789" y="1736"/>
              <a:ext cx="907" cy="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43" name="Text Box 29"/>
            <p:cNvSpPr txBox="1">
              <a:spLocks noChangeArrowheads="1"/>
            </p:cNvSpPr>
            <p:nvPr/>
          </p:nvSpPr>
          <p:spPr bwMode="auto">
            <a:xfrm>
              <a:off x="2336" y="783"/>
              <a:ext cx="1224"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50000"/>
                </a:spcBef>
                <a:buClrTx/>
                <a:buSzTx/>
                <a:buFontTx/>
                <a:buNone/>
                <a:defRPr/>
              </a:pPr>
              <a:r>
                <a:rPr lang="de-DE" altLang="de-DE" sz="1000">
                  <a:solidFill>
                    <a:schemeClr val="tx1"/>
                  </a:solidFill>
                  <a:latin typeface="Arial" charset="0"/>
                </a:rPr>
                <a:t>Intensive Planungsphase mit </a:t>
              </a:r>
              <a:br>
                <a:rPr lang="de-DE" altLang="de-DE" sz="1000">
                  <a:solidFill>
                    <a:schemeClr val="tx1"/>
                  </a:solidFill>
                  <a:latin typeface="Arial" charset="0"/>
                </a:rPr>
              </a:br>
              <a:r>
                <a:rPr lang="de-DE" altLang="de-DE" sz="1000">
                  <a:solidFill>
                    <a:schemeClr val="tx1"/>
                  </a:solidFill>
                  <a:latin typeface="Arial" charset="0"/>
                </a:rPr>
                <a:t>den Vätern / Absprachen für das Wochenende</a:t>
              </a:r>
            </a:p>
            <a:p>
              <a:pPr eaLnBrk="1" hangingPunct="1">
                <a:spcBef>
                  <a:spcPct val="50000"/>
                </a:spcBef>
                <a:buClrTx/>
                <a:buSzTx/>
                <a:buFontTx/>
                <a:buNone/>
                <a:defRPr/>
              </a:pPr>
              <a:r>
                <a:rPr lang="de-DE" altLang="de-DE" sz="1000">
                  <a:solidFill>
                    <a:schemeClr val="tx1"/>
                  </a:solidFill>
                  <a:latin typeface="Arial" charset="0"/>
                </a:rPr>
                <a:t>Rückkopplung mit dem Kita-Team bei Anfragen und Problemen</a:t>
              </a:r>
            </a:p>
            <a:p>
              <a:pPr eaLnBrk="1" hangingPunct="1">
                <a:spcBef>
                  <a:spcPct val="50000"/>
                </a:spcBef>
                <a:buClrTx/>
                <a:buSzTx/>
                <a:buFontTx/>
                <a:buNone/>
                <a:defRPr/>
              </a:pPr>
              <a:r>
                <a:rPr lang="de-DE" altLang="de-DE" sz="1000">
                  <a:solidFill>
                    <a:schemeClr val="tx1"/>
                  </a:solidFill>
                  <a:latin typeface="Arial" charset="0"/>
                </a:rPr>
                <a:t>Ca. 4 – 2  Wochen vor dem Wochenende</a:t>
              </a:r>
            </a:p>
          </p:txBody>
        </p:sp>
      </p:grpSp>
      <p:grpSp>
        <p:nvGrpSpPr>
          <p:cNvPr id="106526" name="Group 30"/>
          <p:cNvGrpSpPr>
            <a:grpSpLocks/>
          </p:cNvGrpSpPr>
          <p:nvPr/>
        </p:nvGrpSpPr>
        <p:grpSpPr bwMode="auto">
          <a:xfrm>
            <a:off x="9191625" y="2143126"/>
            <a:ext cx="1512888" cy="612775"/>
            <a:chOff x="4830" y="1350"/>
            <a:chExt cx="953" cy="386"/>
          </a:xfrm>
        </p:grpSpPr>
        <p:sp>
          <p:nvSpPr>
            <p:cNvPr id="17440" name="Line 31"/>
            <p:cNvSpPr>
              <a:spLocks noChangeShapeType="1"/>
            </p:cNvSpPr>
            <p:nvPr/>
          </p:nvSpPr>
          <p:spPr bwMode="auto">
            <a:xfrm>
              <a:off x="4830" y="1736"/>
              <a:ext cx="771" cy="0"/>
            </a:xfrm>
            <a:prstGeom prst="line">
              <a:avLst/>
            </a:prstGeom>
            <a:noFill/>
            <a:ln w="57150">
              <a:solidFill>
                <a:srgbClr val="33CC33"/>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41" name="Text Box 32"/>
            <p:cNvSpPr txBox="1">
              <a:spLocks noChangeArrowheads="1"/>
            </p:cNvSpPr>
            <p:nvPr/>
          </p:nvSpPr>
          <p:spPr bwMode="auto">
            <a:xfrm>
              <a:off x="5103" y="1350"/>
              <a:ext cx="6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50000"/>
                </a:spcBef>
                <a:buClrTx/>
                <a:buSzTx/>
                <a:buFontTx/>
                <a:buNone/>
                <a:defRPr/>
              </a:pPr>
              <a:r>
                <a:rPr lang="de-DE" altLang="de-DE" sz="1000">
                  <a:solidFill>
                    <a:schemeClr val="tx1"/>
                  </a:solidFill>
                  <a:latin typeface="Arial" charset="0"/>
                </a:rPr>
                <a:t>Beginn der neuen Planungsphase</a:t>
              </a:r>
              <a:endParaRPr lang="de-DE" altLang="de-DE" sz="1200">
                <a:solidFill>
                  <a:schemeClr val="tx1"/>
                </a:solidFill>
                <a:latin typeface="Arial" charset="0"/>
              </a:endParaRPr>
            </a:p>
          </p:txBody>
        </p:sp>
      </p:grpSp>
      <p:grpSp>
        <p:nvGrpSpPr>
          <p:cNvPr id="106529" name="Group 33"/>
          <p:cNvGrpSpPr>
            <a:grpSpLocks/>
          </p:cNvGrpSpPr>
          <p:nvPr/>
        </p:nvGrpSpPr>
        <p:grpSpPr bwMode="auto">
          <a:xfrm>
            <a:off x="7464426" y="1520826"/>
            <a:ext cx="2303463" cy="1812925"/>
            <a:chOff x="3742" y="958"/>
            <a:chExt cx="1451" cy="1142"/>
          </a:xfrm>
        </p:grpSpPr>
        <p:sp>
          <p:nvSpPr>
            <p:cNvPr id="17437" name="Line 34"/>
            <p:cNvSpPr>
              <a:spLocks noChangeShapeType="1"/>
            </p:cNvSpPr>
            <p:nvPr/>
          </p:nvSpPr>
          <p:spPr bwMode="auto">
            <a:xfrm>
              <a:off x="3742" y="1736"/>
              <a:ext cx="998" cy="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38" name="Text Box 35"/>
            <p:cNvSpPr txBox="1">
              <a:spLocks noChangeArrowheads="1"/>
            </p:cNvSpPr>
            <p:nvPr/>
          </p:nvSpPr>
          <p:spPr bwMode="auto">
            <a:xfrm>
              <a:off x="4331" y="958"/>
              <a:ext cx="862"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50000"/>
                </a:spcBef>
                <a:buClrTx/>
                <a:buSzTx/>
                <a:buFontTx/>
                <a:buNone/>
                <a:defRPr/>
              </a:pPr>
              <a:r>
                <a:rPr lang="de-DE" altLang="de-DE" sz="1000">
                  <a:solidFill>
                    <a:schemeClr val="tx1"/>
                  </a:solidFill>
                  <a:latin typeface="Arial" charset="0"/>
                </a:rPr>
                <a:t>Nachbereitung mit den Vätern an einem Väterabend</a:t>
              </a:r>
            </a:p>
            <a:p>
              <a:pPr eaLnBrk="1" hangingPunct="1">
                <a:spcBef>
                  <a:spcPct val="50000"/>
                </a:spcBef>
                <a:buClrTx/>
                <a:buSzTx/>
                <a:buFontTx/>
                <a:buNone/>
                <a:defRPr/>
              </a:pPr>
              <a:r>
                <a:rPr lang="de-DE" altLang="de-DE" sz="1000">
                  <a:solidFill>
                    <a:schemeClr val="tx1"/>
                  </a:solidFill>
                  <a:latin typeface="Arial" charset="0"/>
                </a:rPr>
                <a:t>Ca. 4 – 8  Wochen</a:t>
              </a:r>
              <a:r>
                <a:rPr lang="de-DE" altLang="de-DE" sz="1200">
                  <a:solidFill>
                    <a:schemeClr val="tx1"/>
                  </a:solidFill>
                  <a:latin typeface="Arial" charset="0"/>
                </a:rPr>
                <a:t> </a:t>
              </a:r>
              <a:r>
                <a:rPr lang="de-DE" altLang="de-DE" sz="1000">
                  <a:solidFill>
                    <a:schemeClr val="tx1"/>
                  </a:solidFill>
                  <a:latin typeface="Arial" charset="0"/>
                </a:rPr>
                <a:t>nach dem Wochenende</a:t>
              </a:r>
            </a:p>
            <a:p>
              <a:pPr eaLnBrk="1" hangingPunct="1">
                <a:spcBef>
                  <a:spcPct val="50000"/>
                </a:spcBef>
                <a:buClrTx/>
                <a:buSzTx/>
                <a:buFontTx/>
                <a:buNone/>
                <a:defRPr/>
              </a:pPr>
              <a:endParaRPr lang="de-DE" altLang="de-DE" sz="1200">
                <a:solidFill>
                  <a:schemeClr val="tx1"/>
                </a:solidFill>
                <a:latin typeface="Arial" charset="0"/>
              </a:endParaRPr>
            </a:p>
          </p:txBody>
        </p:sp>
        <p:sp>
          <p:nvSpPr>
            <p:cNvPr id="17439" name="Line 36"/>
            <p:cNvSpPr>
              <a:spLocks noChangeShapeType="1"/>
            </p:cNvSpPr>
            <p:nvPr/>
          </p:nvSpPr>
          <p:spPr bwMode="auto">
            <a:xfrm>
              <a:off x="4785" y="1691"/>
              <a:ext cx="0" cy="409"/>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grpSp>
      <p:grpSp>
        <p:nvGrpSpPr>
          <p:cNvPr id="106533" name="Group 37"/>
          <p:cNvGrpSpPr>
            <a:grpSpLocks/>
          </p:cNvGrpSpPr>
          <p:nvPr/>
        </p:nvGrpSpPr>
        <p:grpSpPr bwMode="auto">
          <a:xfrm>
            <a:off x="1631951" y="1893888"/>
            <a:ext cx="2754313" cy="1439862"/>
            <a:chOff x="68" y="1193"/>
            <a:chExt cx="1735" cy="907"/>
          </a:xfrm>
        </p:grpSpPr>
        <p:grpSp>
          <p:nvGrpSpPr>
            <p:cNvPr id="29720" name="Group 38"/>
            <p:cNvGrpSpPr>
              <a:grpSpLocks/>
            </p:cNvGrpSpPr>
            <p:nvPr/>
          </p:nvGrpSpPr>
          <p:grpSpPr bwMode="auto">
            <a:xfrm>
              <a:off x="68" y="1193"/>
              <a:ext cx="1723" cy="634"/>
              <a:chOff x="68" y="1193"/>
              <a:chExt cx="1723" cy="634"/>
            </a:xfrm>
          </p:grpSpPr>
          <p:sp>
            <p:nvSpPr>
              <p:cNvPr id="17435" name="Line 39"/>
              <p:cNvSpPr>
                <a:spLocks noChangeShapeType="1"/>
              </p:cNvSpPr>
              <p:nvPr/>
            </p:nvSpPr>
            <p:spPr bwMode="auto">
              <a:xfrm>
                <a:off x="68" y="1736"/>
                <a:ext cx="1723" cy="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36" name="Text Box 40"/>
              <p:cNvSpPr txBox="1">
                <a:spLocks noChangeArrowheads="1"/>
              </p:cNvSpPr>
              <p:nvPr/>
            </p:nvSpPr>
            <p:spPr bwMode="auto">
              <a:xfrm>
                <a:off x="68" y="1193"/>
                <a:ext cx="122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ts val="800"/>
                  </a:spcBef>
                  <a:buClr>
                    <a:srgbClr val="000000"/>
                  </a:buClr>
                  <a:buSzPct val="100000"/>
                  <a:buFont typeface="Times New Roman" charset="0"/>
                  <a:buChar char="•"/>
                  <a:defRPr sz="3200">
                    <a:solidFill>
                      <a:srgbClr val="000000"/>
                    </a:solidFill>
                    <a:latin typeface="Times New Roman" charset="0"/>
                    <a:ea typeface="MS Gothic" charset="-128"/>
                  </a:defRPr>
                </a:lvl1pPr>
                <a:lvl2pPr marL="742950" indent="-285750" eaLnBrk="0" hangingPunct="0">
                  <a:spcBef>
                    <a:spcPts val="700"/>
                  </a:spcBef>
                  <a:buClr>
                    <a:srgbClr val="000000"/>
                  </a:buClr>
                  <a:buSzPct val="100000"/>
                  <a:buFont typeface="Times New Roman" charset="0"/>
                  <a:buChar char="–"/>
                  <a:defRPr sz="2800">
                    <a:solidFill>
                      <a:srgbClr val="000000"/>
                    </a:solidFill>
                    <a:latin typeface="Times New Roman" charset="0"/>
                    <a:ea typeface="MS Gothic" charset="-128"/>
                  </a:defRPr>
                </a:lvl2pPr>
                <a:lvl3pPr marL="1143000" indent="-228600" eaLnBrk="0" hangingPunct="0">
                  <a:spcBef>
                    <a:spcPts val="600"/>
                  </a:spcBef>
                  <a:buClr>
                    <a:srgbClr val="000000"/>
                  </a:buClr>
                  <a:buSzPct val="100000"/>
                  <a:buFont typeface="Times New Roman" charset="0"/>
                  <a:buChar char="•"/>
                  <a:defRPr sz="2400">
                    <a:solidFill>
                      <a:srgbClr val="000000"/>
                    </a:solidFill>
                    <a:latin typeface="Times New Roman" charset="0"/>
                    <a:ea typeface="MS Gothic" charset="-128"/>
                  </a:defRPr>
                </a:lvl3pPr>
                <a:lvl4pPr marL="16002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4pPr>
                <a:lvl5pPr marL="2057400" indent="-228600" eaLnBrk="0" hangingPunct="0">
                  <a:spcBef>
                    <a:spcPts val="500"/>
                  </a:spcBef>
                  <a:buClr>
                    <a:srgbClr val="000000"/>
                  </a:buClr>
                  <a:buSzPct val="100000"/>
                  <a:buFont typeface="Times New Roman" charset="0"/>
                  <a:buChar char="»"/>
                  <a:defRPr sz="2000">
                    <a:solidFill>
                      <a:srgbClr val="000000"/>
                    </a:solidFill>
                    <a:latin typeface="Times New Roman" charset="0"/>
                    <a:ea typeface="MS Gothic" charset="-128"/>
                  </a:defRPr>
                </a:lvl5pPr>
                <a:lvl6pPr marL="25146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6pPr>
                <a:lvl7pPr marL="29718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7pPr>
                <a:lvl8pPr marL="34290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8pPr>
                <a:lvl9pPr marL="3886200" indent="-228600" eaLnBrk="0" fontAlgn="base" hangingPunct="0">
                  <a:spcBef>
                    <a:spcPts val="500"/>
                  </a:spcBef>
                  <a:spcAft>
                    <a:spcPct val="0"/>
                  </a:spcAft>
                  <a:buClr>
                    <a:srgbClr val="000000"/>
                  </a:buClr>
                  <a:buSzPct val="100000"/>
                  <a:buFont typeface="Times New Roman" charset="0"/>
                  <a:buChar char="»"/>
                  <a:defRPr sz="2000">
                    <a:solidFill>
                      <a:srgbClr val="000000"/>
                    </a:solidFill>
                    <a:latin typeface="Times New Roman" charset="0"/>
                    <a:ea typeface="MS Gothic" charset="-128"/>
                  </a:defRPr>
                </a:lvl9pPr>
              </a:lstStyle>
              <a:p>
                <a:pPr eaLnBrk="1" hangingPunct="1">
                  <a:spcBef>
                    <a:spcPct val="50000"/>
                  </a:spcBef>
                  <a:buClrTx/>
                  <a:buSzTx/>
                  <a:buFontTx/>
                  <a:buNone/>
                  <a:defRPr/>
                </a:pPr>
                <a:r>
                  <a:rPr lang="de-DE" altLang="de-DE" sz="1000">
                    <a:solidFill>
                      <a:schemeClr val="tx1"/>
                    </a:solidFill>
                    <a:latin typeface="Arial" charset="0"/>
                  </a:rPr>
                  <a:t>Planungsphase mit der Kita und gezielte Werbung</a:t>
                </a:r>
              </a:p>
              <a:p>
                <a:pPr eaLnBrk="1" hangingPunct="1">
                  <a:spcBef>
                    <a:spcPct val="50000"/>
                  </a:spcBef>
                  <a:buClrTx/>
                  <a:buSzTx/>
                  <a:buFontTx/>
                  <a:buNone/>
                  <a:defRPr/>
                </a:pPr>
                <a:r>
                  <a:rPr lang="de-DE" altLang="de-DE" sz="1000">
                    <a:solidFill>
                      <a:schemeClr val="tx1"/>
                    </a:solidFill>
                    <a:latin typeface="Arial" charset="0"/>
                  </a:rPr>
                  <a:t>Beginn: Ca. 9 – 15 Monate </a:t>
                </a:r>
                <a:br>
                  <a:rPr lang="de-DE" altLang="de-DE" sz="1000">
                    <a:solidFill>
                      <a:schemeClr val="tx1"/>
                    </a:solidFill>
                    <a:latin typeface="Arial" charset="0"/>
                  </a:rPr>
                </a:br>
                <a:r>
                  <a:rPr lang="de-DE" altLang="de-DE" sz="1000">
                    <a:solidFill>
                      <a:schemeClr val="tx1"/>
                    </a:solidFill>
                    <a:latin typeface="Arial" charset="0"/>
                  </a:rPr>
                  <a:t>vor dem Wochenende</a:t>
                </a:r>
              </a:p>
              <a:p>
                <a:pPr eaLnBrk="1" hangingPunct="1">
                  <a:spcBef>
                    <a:spcPct val="50000"/>
                  </a:spcBef>
                  <a:buClrTx/>
                  <a:buSzTx/>
                  <a:buFontTx/>
                  <a:buNone/>
                  <a:defRPr/>
                </a:pPr>
                <a:endParaRPr lang="de-DE" altLang="de-DE" sz="1000">
                  <a:solidFill>
                    <a:schemeClr val="tx1"/>
                  </a:solidFill>
                  <a:latin typeface="Arial" charset="0"/>
                </a:endParaRPr>
              </a:p>
            </p:txBody>
          </p:sp>
        </p:grpSp>
        <p:sp>
          <p:nvSpPr>
            <p:cNvPr id="17434" name="Line 41"/>
            <p:cNvSpPr>
              <a:spLocks noChangeShapeType="1"/>
            </p:cNvSpPr>
            <p:nvPr/>
          </p:nvSpPr>
          <p:spPr bwMode="auto">
            <a:xfrm>
              <a:off x="1803" y="1691"/>
              <a:ext cx="0" cy="409"/>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grpSp>
      <p:sp>
        <p:nvSpPr>
          <p:cNvPr id="17425" name="Line 42"/>
          <p:cNvSpPr>
            <a:spLocks noChangeShapeType="1"/>
          </p:cNvSpPr>
          <p:nvPr/>
        </p:nvSpPr>
        <p:spPr bwMode="auto">
          <a:xfrm>
            <a:off x="3575050" y="836614"/>
            <a:ext cx="0" cy="5400675"/>
          </a:xfrm>
          <a:prstGeom prst="line">
            <a:avLst/>
          </a:prstGeom>
          <a:noFill/>
          <a:ln w="95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26" name="Line 43"/>
          <p:cNvSpPr>
            <a:spLocks noChangeShapeType="1"/>
          </p:cNvSpPr>
          <p:nvPr/>
        </p:nvSpPr>
        <p:spPr bwMode="auto">
          <a:xfrm>
            <a:off x="9840913" y="836614"/>
            <a:ext cx="0" cy="3671887"/>
          </a:xfrm>
          <a:prstGeom prst="line">
            <a:avLst/>
          </a:prstGeom>
          <a:noFill/>
          <a:ln w="95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27" name="Line 44"/>
          <p:cNvSpPr>
            <a:spLocks noChangeShapeType="1"/>
          </p:cNvSpPr>
          <p:nvPr/>
        </p:nvSpPr>
        <p:spPr bwMode="auto">
          <a:xfrm>
            <a:off x="3575051" y="836613"/>
            <a:ext cx="6265863" cy="0"/>
          </a:xfrm>
          <a:prstGeom prst="line">
            <a:avLst/>
          </a:prstGeom>
          <a:noFill/>
          <a:ln w="952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grpSp>
        <p:nvGrpSpPr>
          <p:cNvPr id="106541" name="Group 45"/>
          <p:cNvGrpSpPr>
            <a:grpSpLocks/>
          </p:cNvGrpSpPr>
          <p:nvPr/>
        </p:nvGrpSpPr>
        <p:grpSpPr bwMode="auto">
          <a:xfrm>
            <a:off x="3575051" y="836614"/>
            <a:ext cx="6265863" cy="3455987"/>
            <a:chOff x="1292" y="527"/>
            <a:chExt cx="3947" cy="3447"/>
          </a:xfrm>
        </p:grpSpPr>
        <p:sp>
          <p:nvSpPr>
            <p:cNvPr id="17430" name="Line 46"/>
            <p:cNvSpPr>
              <a:spLocks noChangeShapeType="1"/>
            </p:cNvSpPr>
            <p:nvPr/>
          </p:nvSpPr>
          <p:spPr bwMode="auto">
            <a:xfrm>
              <a:off x="1292" y="527"/>
              <a:ext cx="0" cy="3403"/>
            </a:xfrm>
            <a:prstGeom prst="line">
              <a:avLst/>
            </a:prstGeom>
            <a:noFill/>
            <a:ln w="95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31" name="Line 47"/>
            <p:cNvSpPr>
              <a:spLocks noChangeShapeType="1"/>
            </p:cNvSpPr>
            <p:nvPr/>
          </p:nvSpPr>
          <p:spPr bwMode="auto">
            <a:xfrm>
              <a:off x="5239" y="527"/>
              <a:ext cx="0" cy="3447"/>
            </a:xfrm>
            <a:prstGeom prst="line">
              <a:avLst/>
            </a:prstGeom>
            <a:noFill/>
            <a:ln w="952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sp>
          <p:nvSpPr>
            <p:cNvPr id="17432" name="Line 48"/>
            <p:cNvSpPr>
              <a:spLocks noChangeShapeType="1"/>
            </p:cNvSpPr>
            <p:nvPr/>
          </p:nvSpPr>
          <p:spPr bwMode="auto">
            <a:xfrm>
              <a:off x="1292" y="527"/>
              <a:ext cx="3947" cy="0"/>
            </a:xfrm>
            <a:prstGeom prst="line">
              <a:avLst/>
            </a:prstGeom>
            <a:noFill/>
            <a:ln w="952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de-DE"/>
            </a:p>
          </p:txBody>
        </p:sp>
      </p:grpSp>
      <p:pic>
        <p:nvPicPr>
          <p:cNvPr id="49" name="Inhaltsplatzhalter 4">
            <a:extLst>
              <a:ext uri="{FF2B5EF4-FFF2-40B4-BE49-F238E27FC236}">
                <a16:creationId xmlns:a16="http://schemas.microsoft.com/office/drawing/2014/main" id="{80E70C6A-1415-4782-8B0A-961D30BFE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8573" y="4423091"/>
            <a:ext cx="1110935" cy="240807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518"/>
                                        </p:tgtEl>
                                        <p:attrNameLst>
                                          <p:attrName>style.visibility</p:attrName>
                                        </p:attrNameLst>
                                      </p:cBhvr>
                                      <p:to>
                                        <p:strVal val="visible"/>
                                      </p:to>
                                    </p:set>
                                    <p:animEffect transition="in" filter="fade">
                                      <p:cBhvr>
                                        <p:cTn id="7" dur="500"/>
                                        <p:tgtEl>
                                          <p:spTgt spid="106518"/>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106498"/>
                                        </p:tgtEl>
                                        <p:attrNameLst>
                                          <p:attrName>style.visibility</p:attrName>
                                        </p:attrNameLst>
                                      </p:cBhvr>
                                      <p:to>
                                        <p:strVal val="visible"/>
                                      </p:to>
                                    </p:set>
                                    <p:anim from="(-#ppt_w/2)" to="(#ppt_x)" calcmode="lin" valueType="num">
                                      <p:cBhvr>
                                        <p:cTn id="12" dur="300" fill="hold">
                                          <p:stCondLst>
                                            <p:cond delay="0"/>
                                          </p:stCondLst>
                                        </p:cTn>
                                        <p:tgtEl>
                                          <p:spTgt spid="106498"/>
                                        </p:tgtEl>
                                        <p:attrNameLst>
                                          <p:attrName>ppt_x</p:attrName>
                                        </p:attrNameLst>
                                      </p:cBhvr>
                                    </p:anim>
                                    <p:anim from="0" to="-1.0" calcmode="lin" valueType="num">
                                      <p:cBhvr>
                                        <p:cTn id="13" dur="100" decel="50000" autoRev="1" fill="hold">
                                          <p:stCondLst>
                                            <p:cond delay="300"/>
                                          </p:stCondLst>
                                        </p:cTn>
                                        <p:tgtEl>
                                          <p:spTgt spid="106498"/>
                                        </p:tgtEl>
                                        <p:attrNameLst>
                                          <p:attrName>xshear</p:attrName>
                                        </p:attrNameLst>
                                      </p:cBhvr>
                                    </p:anim>
                                    <p:animScale>
                                      <p:cBhvr>
                                        <p:cTn id="14" dur="100" decel="100000" autoRev="1" fill="hold">
                                          <p:stCondLst>
                                            <p:cond delay="300"/>
                                          </p:stCondLst>
                                        </p:cTn>
                                        <p:tgtEl>
                                          <p:spTgt spid="106498"/>
                                        </p:tgtEl>
                                      </p:cBhvr>
                                      <p:from x="100000" y="100000"/>
                                      <p:to x="80000" y="100000"/>
                                    </p:animScale>
                                    <p:anim by="(#ppt_h/3+#ppt_w*0.1)" calcmode="lin" valueType="num">
                                      <p:cBhvr additive="sum">
                                        <p:cTn id="15" dur="100" decel="100000" autoRev="1" fill="hold">
                                          <p:stCondLst>
                                            <p:cond delay="300"/>
                                          </p:stCondLst>
                                        </p:cTn>
                                        <p:tgtEl>
                                          <p:spTgt spid="106498"/>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106502"/>
                                        </p:tgtEl>
                                        <p:attrNameLst>
                                          <p:attrName>style.visibility</p:attrName>
                                        </p:attrNameLst>
                                      </p:cBhvr>
                                      <p:to>
                                        <p:strVal val="visible"/>
                                      </p:to>
                                    </p:set>
                                    <p:anim from="(-#ppt_w/2)" to="(#ppt_x)" calcmode="lin" valueType="num">
                                      <p:cBhvr>
                                        <p:cTn id="20" dur="300" fill="hold">
                                          <p:stCondLst>
                                            <p:cond delay="0"/>
                                          </p:stCondLst>
                                        </p:cTn>
                                        <p:tgtEl>
                                          <p:spTgt spid="106502"/>
                                        </p:tgtEl>
                                        <p:attrNameLst>
                                          <p:attrName>ppt_x</p:attrName>
                                        </p:attrNameLst>
                                      </p:cBhvr>
                                    </p:anim>
                                    <p:anim from="0" to="-1.0" calcmode="lin" valueType="num">
                                      <p:cBhvr>
                                        <p:cTn id="21" dur="100" decel="50000" autoRev="1" fill="hold">
                                          <p:stCondLst>
                                            <p:cond delay="300"/>
                                          </p:stCondLst>
                                        </p:cTn>
                                        <p:tgtEl>
                                          <p:spTgt spid="106502"/>
                                        </p:tgtEl>
                                        <p:attrNameLst>
                                          <p:attrName>xshear</p:attrName>
                                        </p:attrNameLst>
                                      </p:cBhvr>
                                    </p:anim>
                                    <p:animScale>
                                      <p:cBhvr>
                                        <p:cTn id="22" dur="100" decel="100000" autoRev="1" fill="hold">
                                          <p:stCondLst>
                                            <p:cond delay="300"/>
                                          </p:stCondLst>
                                        </p:cTn>
                                        <p:tgtEl>
                                          <p:spTgt spid="106502"/>
                                        </p:tgtEl>
                                      </p:cBhvr>
                                      <p:from x="100000" y="100000"/>
                                      <p:to x="80000" y="100000"/>
                                    </p:animScale>
                                    <p:anim by="(#ppt_h/3+#ppt_w*0.1)" calcmode="lin" valueType="num">
                                      <p:cBhvr additive="sum">
                                        <p:cTn id="23" dur="100" decel="100000" autoRev="1" fill="hold">
                                          <p:stCondLst>
                                            <p:cond delay="300"/>
                                          </p:stCondLst>
                                        </p:cTn>
                                        <p:tgtEl>
                                          <p:spTgt spid="106502"/>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6507"/>
                                        </p:tgtEl>
                                        <p:attrNameLst>
                                          <p:attrName>style.visibility</p:attrName>
                                        </p:attrNameLst>
                                      </p:cBhvr>
                                      <p:to>
                                        <p:strVal val="visible"/>
                                      </p:to>
                                    </p:set>
                                    <p:animEffect transition="in" filter="fade">
                                      <p:cBhvr>
                                        <p:cTn id="28" dur="500"/>
                                        <p:tgtEl>
                                          <p:spTgt spid="106507"/>
                                        </p:tgtEl>
                                      </p:cBhvr>
                                    </p:animEffect>
                                  </p:childTnLst>
                                </p:cTn>
                              </p:par>
                              <p:par>
                                <p:cTn id="29" presetID="10" presetClass="entr" presetSubtype="0" fill="hold" nodeType="withEffect">
                                  <p:stCondLst>
                                    <p:cond delay="0"/>
                                  </p:stCondLst>
                                  <p:childTnLst>
                                    <p:set>
                                      <p:cBhvr>
                                        <p:cTn id="30" dur="1" fill="hold">
                                          <p:stCondLst>
                                            <p:cond delay="0"/>
                                          </p:stCondLst>
                                        </p:cTn>
                                        <p:tgtEl>
                                          <p:spTgt spid="106510"/>
                                        </p:tgtEl>
                                        <p:attrNameLst>
                                          <p:attrName>style.visibility</p:attrName>
                                        </p:attrNameLst>
                                      </p:cBhvr>
                                      <p:to>
                                        <p:strVal val="visible"/>
                                      </p:to>
                                    </p:set>
                                    <p:animEffect transition="in" filter="fade">
                                      <p:cBhvr>
                                        <p:cTn id="31" dur="500"/>
                                        <p:tgtEl>
                                          <p:spTgt spid="106510"/>
                                        </p:tgtEl>
                                      </p:cBhvr>
                                    </p:animEffect>
                                  </p:childTnLst>
                                </p:cTn>
                              </p:par>
                              <p:par>
                                <p:cTn id="32" presetID="10" presetClass="entr" presetSubtype="0" fill="hold" nodeType="withEffect">
                                  <p:stCondLst>
                                    <p:cond delay="0"/>
                                  </p:stCondLst>
                                  <p:childTnLst>
                                    <p:set>
                                      <p:cBhvr>
                                        <p:cTn id="33" dur="1" fill="hold">
                                          <p:stCondLst>
                                            <p:cond delay="0"/>
                                          </p:stCondLst>
                                        </p:cTn>
                                        <p:tgtEl>
                                          <p:spTgt spid="106513"/>
                                        </p:tgtEl>
                                        <p:attrNameLst>
                                          <p:attrName>style.visibility</p:attrName>
                                        </p:attrNameLst>
                                      </p:cBhvr>
                                      <p:to>
                                        <p:strVal val="visible"/>
                                      </p:to>
                                    </p:set>
                                    <p:animEffect transition="in" filter="fade">
                                      <p:cBhvr>
                                        <p:cTn id="34" dur="500"/>
                                        <p:tgtEl>
                                          <p:spTgt spid="106513"/>
                                        </p:tgtEl>
                                      </p:cBhvr>
                                    </p:animEffect>
                                  </p:childTnLst>
                                </p:cTn>
                              </p:par>
                              <p:par>
                                <p:cTn id="35" presetID="10" presetClass="entr" presetSubtype="0" fill="hold" nodeType="withEffect">
                                  <p:stCondLst>
                                    <p:cond delay="0"/>
                                  </p:stCondLst>
                                  <p:childTnLst>
                                    <p:set>
                                      <p:cBhvr>
                                        <p:cTn id="36" dur="1" fill="hold">
                                          <p:stCondLst>
                                            <p:cond delay="0"/>
                                          </p:stCondLst>
                                        </p:cTn>
                                        <p:tgtEl>
                                          <p:spTgt spid="106541"/>
                                        </p:tgtEl>
                                        <p:attrNameLst>
                                          <p:attrName>style.visibility</p:attrName>
                                        </p:attrNameLst>
                                      </p:cBhvr>
                                      <p:to>
                                        <p:strVal val="visible"/>
                                      </p:to>
                                    </p:set>
                                    <p:animEffect transition="in" filter="fade">
                                      <p:cBhvr>
                                        <p:cTn id="37" dur="500"/>
                                        <p:tgtEl>
                                          <p:spTgt spid="106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6533"/>
                                        </p:tgtEl>
                                        <p:attrNameLst>
                                          <p:attrName>style.visibility</p:attrName>
                                        </p:attrNameLst>
                                      </p:cBhvr>
                                      <p:to>
                                        <p:strVal val="visible"/>
                                      </p:to>
                                    </p:set>
                                    <p:animEffect transition="in" filter="fade">
                                      <p:cBhvr>
                                        <p:cTn id="42" dur="500"/>
                                        <p:tgtEl>
                                          <p:spTgt spid="106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6521"/>
                                        </p:tgtEl>
                                        <p:attrNameLst>
                                          <p:attrName>style.visibility</p:attrName>
                                        </p:attrNameLst>
                                      </p:cBhvr>
                                      <p:to>
                                        <p:strVal val="visible"/>
                                      </p:to>
                                    </p:set>
                                    <p:animEffect transition="in" filter="fade">
                                      <p:cBhvr>
                                        <p:cTn id="52" dur="500"/>
                                        <p:tgtEl>
                                          <p:spTgt spid="106521"/>
                                        </p:tgtEl>
                                      </p:cBhvr>
                                    </p:animEffect>
                                  </p:childTnLst>
                                </p:cTn>
                              </p:par>
                              <p:par>
                                <p:cTn id="53" presetID="10" presetClass="entr" presetSubtype="0" fill="hold" nodeType="withEffect">
                                  <p:stCondLst>
                                    <p:cond delay="0"/>
                                  </p:stCondLst>
                                  <p:childTnLst>
                                    <p:set>
                                      <p:cBhvr>
                                        <p:cTn id="54" dur="1" fill="hold">
                                          <p:stCondLst>
                                            <p:cond delay="0"/>
                                          </p:stCondLst>
                                        </p:cTn>
                                        <p:tgtEl>
                                          <p:spTgt spid="106520"/>
                                        </p:tgtEl>
                                        <p:attrNameLst>
                                          <p:attrName>style.visibility</p:attrName>
                                        </p:attrNameLst>
                                      </p:cBhvr>
                                      <p:to>
                                        <p:strVal val="visible"/>
                                      </p:to>
                                    </p:set>
                                    <p:animEffect transition="in" filter="fade">
                                      <p:cBhvr>
                                        <p:cTn id="55" dur="500"/>
                                        <p:tgtEl>
                                          <p:spTgt spid="106520"/>
                                        </p:tgtEl>
                                      </p:cBhvr>
                                    </p:animEffect>
                                  </p:childTnLst>
                                </p:cTn>
                              </p:par>
                              <p:par>
                                <p:cTn id="56" presetID="10" presetClass="entr" presetSubtype="0" fill="hold" nodeType="withEffect">
                                  <p:stCondLst>
                                    <p:cond delay="0"/>
                                  </p:stCondLst>
                                  <p:childTnLst>
                                    <p:set>
                                      <p:cBhvr>
                                        <p:cTn id="57" dur="1" fill="hold">
                                          <p:stCondLst>
                                            <p:cond delay="0"/>
                                          </p:stCondLst>
                                        </p:cTn>
                                        <p:tgtEl>
                                          <p:spTgt spid="106522"/>
                                        </p:tgtEl>
                                        <p:attrNameLst>
                                          <p:attrName>style.visibility</p:attrName>
                                        </p:attrNameLst>
                                      </p:cBhvr>
                                      <p:to>
                                        <p:strVal val="visible"/>
                                      </p:to>
                                    </p:set>
                                    <p:animEffect transition="in" filter="fade">
                                      <p:cBhvr>
                                        <p:cTn id="58" dur="500"/>
                                        <p:tgtEl>
                                          <p:spTgt spid="1065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6523"/>
                                        </p:tgtEl>
                                        <p:attrNameLst>
                                          <p:attrName>style.visibility</p:attrName>
                                        </p:attrNameLst>
                                      </p:cBhvr>
                                      <p:to>
                                        <p:strVal val="visible"/>
                                      </p:to>
                                    </p:set>
                                    <p:animEffect transition="in" filter="fade">
                                      <p:cBhvr>
                                        <p:cTn id="63" dur="500"/>
                                        <p:tgtEl>
                                          <p:spTgt spid="1065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6529"/>
                                        </p:tgtEl>
                                        <p:attrNameLst>
                                          <p:attrName>style.visibility</p:attrName>
                                        </p:attrNameLst>
                                      </p:cBhvr>
                                      <p:to>
                                        <p:strVal val="visible"/>
                                      </p:to>
                                    </p:set>
                                    <p:animEffect transition="in" filter="fade">
                                      <p:cBhvr>
                                        <p:cTn id="68" dur="500"/>
                                        <p:tgtEl>
                                          <p:spTgt spid="106529"/>
                                        </p:tgtEl>
                                      </p:cBhvr>
                                    </p:animEffect>
                                  </p:childTnLst>
                                </p:cTn>
                              </p:par>
                            </p:childTnLst>
                          </p:cTn>
                        </p:par>
                      </p:childTnLst>
                    </p:cTn>
                  </p:par>
                  <p:par>
                    <p:cTn id="69" fill="hold">
                      <p:stCondLst>
                        <p:cond delay="indefinite"/>
                      </p:stCondLst>
                      <p:childTnLst>
                        <p:par>
                          <p:cTn id="70" fill="hold">
                            <p:stCondLst>
                              <p:cond delay="0"/>
                            </p:stCondLst>
                            <p:childTnLst>
                              <p:par>
                                <p:cTn id="71" presetID="58" presetClass="entr" presetSubtype="0" accel="100000" fill="hold" nodeType="clickEffect">
                                  <p:stCondLst>
                                    <p:cond delay="0"/>
                                  </p:stCondLst>
                                  <p:childTnLst>
                                    <p:set>
                                      <p:cBhvr>
                                        <p:cTn id="72" dur="1" fill="hold">
                                          <p:stCondLst>
                                            <p:cond delay="0"/>
                                          </p:stCondLst>
                                        </p:cTn>
                                        <p:tgtEl>
                                          <p:spTgt spid="106526"/>
                                        </p:tgtEl>
                                        <p:attrNameLst>
                                          <p:attrName>style.visibility</p:attrName>
                                        </p:attrNameLst>
                                      </p:cBhvr>
                                      <p:to>
                                        <p:strVal val="visible"/>
                                      </p:to>
                                    </p:set>
                                    <p:anim calcmode="lin" valueType="num">
                                      <p:cBhvr>
                                        <p:cTn id="73" dur="500" fill="hold"/>
                                        <p:tgtEl>
                                          <p:spTgt spid="106526"/>
                                        </p:tgtEl>
                                        <p:attrNameLst>
                                          <p:attrName>ppt_w</p:attrName>
                                        </p:attrNameLst>
                                      </p:cBhvr>
                                      <p:tavLst>
                                        <p:tav tm="0">
                                          <p:val>
                                            <p:strVal val="#ppt_w*2.5"/>
                                          </p:val>
                                        </p:tav>
                                        <p:tav tm="100000">
                                          <p:val>
                                            <p:strVal val="#ppt_w"/>
                                          </p:val>
                                        </p:tav>
                                      </p:tavLst>
                                    </p:anim>
                                    <p:anim calcmode="lin" valueType="num">
                                      <p:cBhvr>
                                        <p:cTn id="74" dur="500" fill="hold"/>
                                        <p:tgtEl>
                                          <p:spTgt spid="106526"/>
                                        </p:tgtEl>
                                        <p:attrNameLst>
                                          <p:attrName>ppt_h</p:attrName>
                                        </p:attrNameLst>
                                      </p:cBhvr>
                                      <p:tavLst>
                                        <p:tav tm="0">
                                          <p:val>
                                            <p:strVal val="#ppt_h*0.01"/>
                                          </p:val>
                                        </p:tav>
                                        <p:tav tm="100000">
                                          <p:val>
                                            <p:strVal val="#ppt_h"/>
                                          </p:val>
                                        </p:tav>
                                      </p:tavLst>
                                    </p:anim>
                                    <p:anim calcmode="lin" valueType="num">
                                      <p:cBhvr>
                                        <p:cTn id="75" dur="500" fill="hold"/>
                                        <p:tgtEl>
                                          <p:spTgt spid="106526"/>
                                        </p:tgtEl>
                                        <p:attrNameLst>
                                          <p:attrName>ppt_x</p:attrName>
                                        </p:attrNameLst>
                                      </p:cBhvr>
                                      <p:tavLst>
                                        <p:tav tm="0">
                                          <p:val>
                                            <p:strVal val="#ppt_x"/>
                                          </p:val>
                                        </p:tav>
                                        <p:tav tm="100000">
                                          <p:val>
                                            <p:strVal val="#ppt_x"/>
                                          </p:val>
                                        </p:tav>
                                      </p:tavLst>
                                    </p:anim>
                                    <p:anim calcmode="lin" valueType="num">
                                      <p:cBhvr>
                                        <p:cTn id="76" dur="500" fill="hold"/>
                                        <p:tgtEl>
                                          <p:spTgt spid="106526"/>
                                        </p:tgtEl>
                                        <p:attrNameLst>
                                          <p:attrName>ppt_y</p:attrName>
                                        </p:attrNameLst>
                                      </p:cBhvr>
                                      <p:tavLst>
                                        <p:tav tm="0">
                                          <p:val>
                                            <p:strVal val="#ppt_h+1"/>
                                          </p:val>
                                        </p:tav>
                                        <p:tav tm="100000">
                                          <p:val>
                                            <p:strVal val="#ppt_y"/>
                                          </p:val>
                                        </p:tav>
                                      </p:tavLst>
                                    </p:anim>
                                    <p:animEffect transition="in" filter="fade">
                                      <p:cBhvr>
                                        <p:cTn id="77" dur="500"/>
                                        <p:tgtEl>
                                          <p:spTgt spid="106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8" grpId="0"/>
      <p:bldP spid="1065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llbild anzeigen">
            <a:extLst>
              <a:ext uri="{FF2B5EF4-FFF2-40B4-BE49-F238E27FC236}">
                <a16:creationId xmlns:a16="http://schemas.microsoft.com/office/drawing/2014/main" id="{A1305237-FAFA-429B-9FD8-76D5244F7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962" y="620092"/>
            <a:ext cx="62960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7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D80BA82-5D26-43C6-86DF-286394ECEA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14016" y="1495784"/>
            <a:ext cx="4836043" cy="3553294"/>
          </a:xfrm>
          <a:prstGeom prst="rect">
            <a:avLst/>
          </a:prstGeom>
        </p:spPr>
      </p:pic>
    </p:spTree>
    <p:extLst>
      <p:ext uri="{BB962C8B-B14F-4D97-AF65-F5344CB8AC3E}">
        <p14:creationId xmlns:p14="http://schemas.microsoft.com/office/powerpoint/2010/main" val="386074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8FF7C98-542E-42C4-A265-AC66D3914D3F}"/>
              </a:ext>
            </a:extLst>
          </p:cNvPr>
          <p:cNvPicPr>
            <a:picLocks noChangeAspect="1"/>
          </p:cNvPicPr>
          <p:nvPr/>
        </p:nvPicPr>
        <p:blipFill>
          <a:blip r:embed="rId2"/>
          <a:stretch>
            <a:fillRect/>
          </a:stretch>
        </p:blipFill>
        <p:spPr>
          <a:xfrm>
            <a:off x="1242208" y="0"/>
            <a:ext cx="9707584" cy="6858000"/>
          </a:xfrm>
          <a:prstGeom prst="rect">
            <a:avLst/>
          </a:prstGeom>
        </p:spPr>
      </p:pic>
    </p:spTree>
    <p:extLst>
      <p:ext uri="{BB962C8B-B14F-4D97-AF65-F5344CB8AC3E}">
        <p14:creationId xmlns:p14="http://schemas.microsoft.com/office/powerpoint/2010/main" val="243649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Gebäude, draußen, Boden enthält.&#10;&#10;Automatisch generierte Beschreibung">
            <a:extLst>
              <a:ext uri="{FF2B5EF4-FFF2-40B4-BE49-F238E27FC236}">
                <a16:creationId xmlns:a16="http://schemas.microsoft.com/office/drawing/2014/main" id="{EC61052B-45A5-4FE9-B78E-B1DE4871DF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28208" y="556756"/>
            <a:ext cx="7121236" cy="6102236"/>
          </a:xfrm>
          <a:prstGeom prst="rect">
            <a:avLst/>
          </a:prstGeom>
        </p:spPr>
      </p:pic>
    </p:spTree>
    <p:extLst>
      <p:ext uri="{BB962C8B-B14F-4D97-AF65-F5344CB8AC3E}">
        <p14:creationId xmlns:p14="http://schemas.microsoft.com/office/powerpoint/2010/main" val="38074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a:extLst>
              <a:ext uri="{FF2B5EF4-FFF2-40B4-BE49-F238E27FC236}">
                <a16:creationId xmlns:a16="http://schemas.microsoft.com/office/drawing/2014/main" id="{90611BB3-EB11-4E97-9135-8B4C9E742308}"/>
              </a:ext>
            </a:extLst>
          </p:cNvPr>
          <p:cNvGraphicFramePr>
            <a:graphicFrameLocks/>
          </p:cNvGraphicFramePr>
          <p:nvPr>
            <p:extLst>
              <p:ext uri="{D42A27DB-BD31-4B8C-83A1-F6EECF244321}">
                <p14:modId xmlns:p14="http://schemas.microsoft.com/office/powerpoint/2010/main" val="3937092644"/>
              </p:ext>
            </p:extLst>
          </p:nvPr>
        </p:nvGraphicFramePr>
        <p:xfrm>
          <a:off x="2283118" y="489937"/>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2EF3B354-898A-4C60-AACA-94132C62E77B}"/>
              </a:ext>
            </a:extLst>
          </p:cNvPr>
          <p:cNvSpPr txBox="1">
            <a:spLocks noChangeArrowheads="1"/>
          </p:cNvSpPr>
          <p:nvPr/>
        </p:nvSpPr>
        <p:spPr>
          <a:xfrm>
            <a:off x="2689518" y="5099831"/>
            <a:ext cx="7416800" cy="806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ct val="0"/>
              </a:spcBef>
              <a:spcAft>
                <a:spcPct val="20000"/>
              </a:spcAft>
            </a:pPr>
            <a:r>
              <a:rPr lang="de-DE" sz="1600" dirty="0"/>
              <a:t>Anteilig besuchen die Tagungen der Familienbildung im Jahr 2019 etwas mehr Frauen als im Vorjahr. </a:t>
            </a:r>
          </a:p>
        </p:txBody>
      </p:sp>
      <p:sp>
        <p:nvSpPr>
          <p:cNvPr id="2" name="Rechteck 1">
            <a:extLst>
              <a:ext uri="{FF2B5EF4-FFF2-40B4-BE49-F238E27FC236}">
                <a16:creationId xmlns:a16="http://schemas.microsoft.com/office/drawing/2014/main" id="{A7314326-DB52-4068-BB53-1A6B9CE6A463}"/>
              </a:ext>
            </a:extLst>
          </p:cNvPr>
          <p:cNvSpPr/>
          <p:nvPr/>
        </p:nvSpPr>
        <p:spPr>
          <a:xfrm>
            <a:off x="9453216" y="2638287"/>
            <a:ext cx="1139687" cy="790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2108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2"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752</Words>
  <Application>Microsoft Office PowerPoint</Application>
  <PresentationFormat>Breitbild</PresentationFormat>
  <Paragraphs>66</Paragraphs>
  <Slides>23</Slides>
  <Notes>2</Notes>
  <HiddenSlides>3</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23</vt:i4>
      </vt:variant>
    </vt:vector>
  </HeadingPairs>
  <TitlesOfParts>
    <vt:vector size="30" baseType="lpstr">
      <vt:lpstr>MS Gothic</vt:lpstr>
      <vt:lpstr>Arial</vt:lpstr>
      <vt:lpstr>Arial Unicode MS</vt:lpstr>
      <vt:lpstr>Calibri</vt:lpstr>
      <vt:lpstr>Calibri Light</vt:lpstr>
      <vt:lpstr>Cavolini</vt:lpstr>
      <vt:lpstr>Office</vt:lpstr>
      <vt:lpstr>PowerPoint-Präsentation</vt:lpstr>
      <vt:lpstr>Was uns wichtig war …</vt:lpstr>
      <vt:lpstr>Was uns wichtig war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ist uns bei der Zielgruppe Väter aufgefallen und hat auch Bedeutung für unser Thema: </vt:lpstr>
      <vt:lpstr>PowerPoint-Präsentation</vt:lpstr>
      <vt:lpstr>Das ist uns bei der Zielgruppe Väter aufgefallen und hat auch Bedeutung für unser Thema: </vt:lpstr>
      <vt:lpstr>PowerPoint-Präsentation</vt:lpstr>
      <vt:lpstr>Wie sieht das was ich bisher beschrieben haben ganz praktisch aus? Einige Beispiele:</vt:lpstr>
      <vt:lpstr>Wie sieht das was ich bisher beschrieben haben ganz praktisch aus? Einige Beispiele: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Haas, Jürgen</dc:creator>
  <cp:lastModifiedBy>Jönke Hacker</cp:lastModifiedBy>
  <cp:revision>12</cp:revision>
  <cp:lastPrinted>2021-08-25T14:07:17Z</cp:lastPrinted>
  <dcterms:created xsi:type="dcterms:W3CDTF">2021-08-25T05:22:32Z</dcterms:created>
  <dcterms:modified xsi:type="dcterms:W3CDTF">2021-09-06T11:26:13Z</dcterms:modified>
</cp:coreProperties>
</file>